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charts/chart13.xml" ContentType="application/vnd.openxmlformats-officedocument.drawingml.char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notesSlides/notesSlide17.xml" ContentType="application/vnd.openxmlformats-officedocument.presentationml.notesSlide+xml"/>
  <Override PartName="/ppt/charts/chart16.xml" ContentType="application/vnd.openxmlformats-officedocument.drawingml.chart+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charts/chart19.xml" ContentType="application/vnd.openxmlformats-officedocument.drawingml.chart+xml"/>
  <Override PartName="/ppt/notesSlides/notesSlide21.xml" ContentType="application/vnd.openxmlformats-officedocument.presentationml.notesSlide+xml"/>
  <Override PartName="/ppt/charts/chart20.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notesSlides/notesSlide23.xml" ContentType="application/vnd.openxmlformats-officedocument.presentationml.notesSlide+xml"/>
  <Override PartName="/ppt/charts/chart22.xml" ContentType="application/vnd.openxmlformats-officedocument.drawingml.chart+xml"/>
  <Override PartName="/ppt/notesSlides/notesSlide24.xml" ContentType="application/vnd.openxmlformats-officedocument.presentationml.notesSlide+xml"/>
  <Override PartName="/ppt/charts/chart23.xml" ContentType="application/vnd.openxmlformats-officedocument.drawingml.chart+xml"/>
  <Override PartName="/ppt/notesSlides/notesSlide25.xml" ContentType="application/vnd.openxmlformats-officedocument.presentationml.notesSlide+xml"/>
  <Override PartName="/ppt/charts/chart24.xml" ContentType="application/vnd.openxmlformats-officedocument.drawingml.chart+xml"/>
  <Override PartName="/ppt/notesSlides/notesSlide26.xml" ContentType="application/vnd.openxmlformats-officedocument.presentationml.notesSlide+xml"/>
  <Override PartName="/ppt/charts/chart25.xml" ContentType="application/vnd.openxmlformats-officedocument.drawingml.chart+xml"/>
  <Override PartName="/ppt/notesSlides/notesSlide27.xml" ContentType="application/vnd.openxmlformats-officedocument.presentationml.notesSlide+xml"/>
  <Override PartName="/ppt/charts/chart26.xml" ContentType="application/vnd.openxmlformats-officedocument.drawingml.chart+xml"/>
  <Override PartName="/ppt/notesSlides/notesSlide28.xml" ContentType="application/vnd.openxmlformats-officedocument.presentationml.notesSlide+xml"/>
  <Override PartName="/ppt/charts/chart27.xml" ContentType="application/vnd.openxmlformats-officedocument.drawingml.chart+xml"/>
  <Override PartName="/ppt/notesSlides/notesSlide29.xml" ContentType="application/vnd.openxmlformats-officedocument.presentationml.notesSlide+xml"/>
  <Override PartName="/ppt/charts/chart28.xml" ContentType="application/vnd.openxmlformats-officedocument.drawingml.chart+xml"/>
  <Override PartName="/ppt/notesSlides/notesSlide30.xml" ContentType="application/vnd.openxmlformats-officedocument.presentationml.notesSlide+xml"/>
  <Override PartName="/ppt/charts/chart29.xml" ContentType="application/vnd.openxmlformats-officedocument.drawingml.chart+xml"/>
  <Override PartName="/ppt/notesSlides/notesSlide31.xml" ContentType="application/vnd.openxmlformats-officedocument.presentationml.notesSlide+xml"/>
  <Override PartName="/ppt/charts/chart30.xml" ContentType="application/vnd.openxmlformats-officedocument.drawingml.chart+xml"/>
  <Override PartName="/ppt/notesSlides/notesSlide32.xml" ContentType="application/vnd.openxmlformats-officedocument.presentationml.notesSlide+xml"/>
  <Override PartName="/ppt/charts/chart31.xml" ContentType="application/vnd.openxmlformats-officedocument.drawingml.chart+xml"/>
  <Override PartName="/ppt/notesSlides/notesSlide33.xml" ContentType="application/vnd.openxmlformats-officedocument.presentationml.notesSlide+xml"/>
  <Override PartName="/ppt/charts/chart32.xml" ContentType="application/vnd.openxmlformats-officedocument.drawingml.chart+xml"/>
  <Override PartName="/ppt/notesSlides/notesSlide34.xml" ContentType="application/vnd.openxmlformats-officedocument.presentationml.notesSlide+xml"/>
  <Override PartName="/ppt/charts/chart33.xml" ContentType="application/vnd.openxmlformats-officedocument.drawingml.chart+xml"/>
  <Override PartName="/ppt/notesSlides/notesSlide35.xml" ContentType="application/vnd.openxmlformats-officedocument.presentationml.notesSlide+xml"/>
  <Override PartName="/ppt/charts/chart34.xml" ContentType="application/vnd.openxmlformats-officedocument.drawingml.chart+xml"/>
  <Override PartName="/ppt/notesSlides/notesSlide36.xml" ContentType="application/vnd.openxmlformats-officedocument.presentationml.notesSlide+xml"/>
  <Override PartName="/ppt/charts/chart35.xml" ContentType="application/vnd.openxmlformats-officedocument.drawingml.chart+xml"/>
  <Override PartName="/ppt/notesSlides/notesSlide37.xml" ContentType="application/vnd.openxmlformats-officedocument.presentationml.notesSlide+xml"/>
  <Override PartName="/ppt/charts/chart36.xml" ContentType="application/vnd.openxmlformats-officedocument.drawingml.chart+xml"/>
  <Override PartName="/ppt/notesSlides/notesSlide38.xml" ContentType="application/vnd.openxmlformats-officedocument.presentationml.notesSlide+xml"/>
  <Override PartName="/ppt/charts/chart37.xml" ContentType="application/vnd.openxmlformats-officedocument.drawingml.chart+xml"/>
  <Override PartName="/ppt/notesSlides/notesSlide39.xml" ContentType="application/vnd.openxmlformats-officedocument.presentationml.notesSlide+xml"/>
  <Override PartName="/ppt/charts/chart38.xml" ContentType="application/vnd.openxmlformats-officedocument.drawingml.chart+xml"/>
  <Override PartName="/ppt/notesSlides/notesSlide40.xml" ContentType="application/vnd.openxmlformats-officedocument.presentationml.notesSlide+xml"/>
  <Override PartName="/ppt/charts/chart39.xml" ContentType="application/vnd.openxmlformats-officedocument.drawingml.chart+xml"/>
  <Override PartName="/ppt/notesSlides/notesSlide41.xml" ContentType="application/vnd.openxmlformats-officedocument.presentationml.notesSlide+xml"/>
  <Override PartName="/ppt/charts/chart40.xml" ContentType="application/vnd.openxmlformats-officedocument.drawingml.chart+xml"/>
  <Override PartName="/ppt/notesSlides/notesSlide42.xml" ContentType="application/vnd.openxmlformats-officedocument.presentationml.notesSlide+xml"/>
  <Override PartName="/ppt/charts/chart41.xml" ContentType="application/vnd.openxmlformats-officedocument.drawingml.chart+xml"/>
  <Override PartName="/ppt/notesSlides/notesSlide43.xml" ContentType="application/vnd.openxmlformats-officedocument.presentationml.notesSlide+xml"/>
  <Override PartName="/ppt/charts/chart42.xml" ContentType="application/vnd.openxmlformats-officedocument.drawingml.chart+xml"/>
  <Override PartName="/ppt/notesSlides/notesSlide44.xml" ContentType="application/vnd.openxmlformats-officedocument.presentationml.notesSlide+xml"/>
  <Override PartName="/ppt/charts/chart43.xml" ContentType="application/vnd.openxmlformats-officedocument.drawingml.chart+xml"/>
  <Override PartName="/ppt/notesSlides/notesSlide45.xml" ContentType="application/vnd.openxmlformats-officedocument.presentationml.notesSlide+xml"/>
  <Override PartName="/ppt/charts/chart44.xml" ContentType="application/vnd.openxmlformats-officedocument.drawingml.chart+xml"/>
  <Override PartName="/ppt/notesSlides/notesSlide46.xml" ContentType="application/vnd.openxmlformats-officedocument.presentationml.notesSlide+xml"/>
  <Override PartName="/ppt/charts/chart45.xml" ContentType="application/vnd.openxmlformats-officedocument.drawingml.chart+xml"/>
  <Override PartName="/ppt/notesSlides/notesSlide47.xml" ContentType="application/vnd.openxmlformats-officedocument.presentationml.notesSlide+xml"/>
  <Override PartName="/ppt/charts/chart46.xml" ContentType="application/vnd.openxmlformats-officedocument.drawingml.chart+xml"/>
  <Override PartName="/ppt/notesSlides/notesSlide48.xml" ContentType="application/vnd.openxmlformats-officedocument.presentationml.notesSlide+xml"/>
  <Override PartName="/ppt/charts/chart47.xml" ContentType="application/vnd.openxmlformats-officedocument.drawingml.chart+xml"/>
  <Override PartName="/ppt/notesSlides/notesSlide49.xml" ContentType="application/vnd.openxmlformats-officedocument.presentationml.notesSlide+xml"/>
  <Override PartName="/ppt/charts/chart48.xml" ContentType="application/vnd.openxmlformats-officedocument.drawingml.chart+xml"/>
  <Override PartName="/ppt/notesSlides/notesSlide50.xml" ContentType="application/vnd.openxmlformats-officedocument.presentationml.notesSlide+xml"/>
  <Override PartName="/ppt/charts/chart49.xml" ContentType="application/vnd.openxmlformats-officedocument.drawingml.chart+xml"/>
  <Override PartName="/ppt/notesSlides/notesSlide51.xml" ContentType="application/vnd.openxmlformats-officedocument.presentationml.notesSlide+xml"/>
  <Override PartName="/ppt/charts/chart50.xml" ContentType="application/vnd.openxmlformats-officedocument.drawingml.chart+xml"/>
  <Override PartName="/ppt/notesSlides/notesSlide52.xml" ContentType="application/vnd.openxmlformats-officedocument.presentationml.notesSlide+xml"/>
  <Override PartName="/ppt/charts/chart51.xml" ContentType="application/vnd.openxmlformats-officedocument.drawingml.chart+xml"/>
  <Override PartName="/ppt/notesSlides/notesSlide53.xml" ContentType="application/vnd.openxmlformats-officedocument.presentationml.notesSlide+xml"/>
  <Override PartName="/ppt/charts/chart52.xml" ContentType="application/vnd.openxmlformats-officedocument.drawingml.chart+xml"/>
  <Override PartName="/ppt/notesSlides/notesSlide54.xml" ContentType="application/vnd.openxmlformats-officedocument.presentationml.notesSlide+xml"/>
  <Override PartName="/ppt/charts/chart53.xml" ContentType="application/vnd.openxmlformats-officedocument.drawingml.chart+xml"/>
  <Override PartName="/ppt/notesSlides/notesSlide55.xml" ContentType="application/vnd.openxmlformats-officedocument.presentationml.notesSlide+xml"/>
  <Override PartName="/ppt/charts/chart54.xml" ContentType="application/vnd.openxmlformats-officedocument.drawingml.chart+xml"/>
  <Override PartName="/ppt/notesSlides/notesSlide56.xml" ContentType="application/vnd.openxmlformats-officedocument.presentationml.notesSlide+xml"/>
  <Override PartName="/ppt/charts/chart55.xml" ContentType="application/vnd.openxmlformats-officedocument.drawingml.chart+xml"/>
  <Override PartName="/ppt/notesSlides/notesSlide57.xml" ContentType="application/vnd.openxmlformats-officedocument.presentationml.notesSlide+xml"/>
  <Override PartName="/ppt/charts/chart56.xml" ContentType="application/vnd.openxmlformats-officedocument.drawingml.chart+xml"/>
  <Override PartName="/ppt/notesSlides/notesSlide58.xml" ContentType="application/vnd.openxmlformats-officedocument.presentationml.notesSlide+xml"/>
  <Override PartName="/ppt/charts/chart57.xml" ContentType="application/vnd.openxmlformats-officedocument.drawingml.chart+xml"/>
  <Override PartName="/ppt/notesSlides/notesSlide59.xml" ContentType="application/vnd.openxmlformats-officedocument.presentationml.notesSlide+xml"/>
  <Override PartName="/ppt/charts/chart58.xml" ContentType="application/vnd.openxmlformats-officedocument.drawingml.chart+xml"/>
  <Override PartName="/ppt/notesSlides/notesSlide60.xml" ContentType="application/vnd.openxmlformats-officedocument.presentationml.notesSlide+xml"/>
  <Override PartName="/ppt/charts/chart59.xml" ContentType="application/vnd.openxmlformats-officedocument.drawingml.chart+xml"/>
  <Override PartName="/ppt/notesSlides/notesSlide61.xml" ContentType="application/vnd.openxmlformats-officedocument.presentationml.notesSlide+xml"/>
  <Override PartName="/ppt/charts/chart6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63"/>
  </p:notesMasterIdLst>
  <p:sldIdLst>
    <p:sldId id="263" r:id="rId2"/>
    <p:sldId id="268" r:id="rId3"/>
    <p:sldId id="271" r:id="rId4"/>
    <p:sldId id="274" r:id="rId5"/>
    <p:sldId id="277" r:id="rId6"/>
    <p:sldId id="280" r:id="rId7"/>
    <p:sldId id="283" r:id="rId8"/>
    <p:sldId id="286" r:id="rId9"/>
    <p:sldId id="289" r:id="rId10"/>
    <p:sldId id="292" r:id="rId11"/>
    <p:sldId id="295" r:id="rId12"/>
    <p:sldId id="298" r:id="rId13"/>
    <p:sldId id="301" r:id="rId14"/>
    <p:sldId id="304" r:id="rId15"/>
    <p:sldId id="307" r:id="rId16"/>
    <p:sldId id="310" r:id="rId17"/>
    <p:sldId id="313" r:id="rId18"/>
    <p:sldId id="316" r:id="rId19"/>
    <p:sldId id="319" r:id="rId20"/>
    <p:sldId id="322" r:id="rId21"/>
    <p:sldId id="325" r:id="rId22"/>
    <p:sldId id="328" r:id="rId23"/>
    <p:sldId id="331" r:id="rId24"/>
    <p:sldId id="334" r:id="rId25"/>
    <p:sldId id="337" r:id="rId26"/>
    <p:sldId id="340" r:id="rId27"/>
    <p:sldId id="343" r:id="rId28"/>
    <p:sldId id="346" r:id="rId29"/>
    <p:sldId id="349" r:id="rId30"/>
    <p:sldId id="352" r:id="rId31"/>
    <p:sldId id="355" r:id="rId32"/>
    <p:sldId id="358" r:id="rId33"/>
    <p:sldId id="361" r:id="rId34"/>
    <p:sldId id="364" r:id="rId35"/>
    <p:sldId id="367" r:id="rId36"/>
    <p:sldId id="370" r:id="rId37"/>
    <p:sldId id="373" r:id="rId38"/>
    <p:sldId id="376" r:id="rId39"/>
    <p:sldId id="379" r:id="rId40"/>
    <p:sldId id="382" r:id="rId41"/>
    <p:sldId id="385" r:id="rId42"/>
    <p:sldId id="388" r:id="rId43"/>
    <p:sldId id="391" r:id="rId44"/>
    <p:sldId id="394" r:id="rId45"/>
    <p:sldId id="397" r:id="rId46"/>
    <p:sldId id="400" r:id="rId47"/>
    <p:sldId id="403" r:id="rId48"/>
    <p:sldId id="406" r:id="rId49"/>
    <p:sldId id="409" r:id="rId50"/>
    <p:sldId id="412" r:id="rId51"/>
    <p:sldId id="415" r:id="rId52"/>
    <p:sldId id="418" r:id="rId53"/>
    <p:sldId id="421" r:id="rId54"/>
    <p:sldId id="424" r:id="rId55"/>
    <p:sldId id="427" r:id="rId56"/>
    <p:sldId id="430" r:id="rId57"/>
    <p:sldId id="433" r:id="rId58"/>
    <p:sldId id="436" r:id="rId59"/>
    <p:sldId id="439" r:id="rId60"/>
    <p:sldId id="442" r:id="rId61"/>
    <p:sldId id="445" r:id="rId62"/>
  </p:sldIdLst>
  <p:sldSz cx="12192000" cy="6858000"/>
  <p:notesSz cx="6858000" cy="9144000"/>
  <p:custDataLst>
    <p:tags r:id="rId64"/>
  </p:custDataLst>
  <p:defaultTextStyle>
    <a:defPPr>
      <a:defRPr lang="en-US">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5760"/>
    <a:srgbClr val="8BA5CA"/>
    <a:srgbClr val="597EB3"/>
    <a:srgbClr val="2172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p:scale>
          <a:sx n="117" d="100"/>
          <a:sy n="117" d="100"/>
        </p:scale>
        <p:origin x="-108" y="-462"/>
      </p:cViewPr>
      <p:guideLst>
        <p:guide orient="horz" pos="2160"/>
        <p:guide pos="3840"/>
      </p:guideLst>
    </p:cSldViewPr>
  </p:slideViewPr>
  <p:notesTextViewPr>
    <p:cViewPr>
      <p:scale>
        <a:sx n="1" d="1"/>
        <a:sy n="1" d="1"/>
      </p:scale>
      <p:origin x="0" y="0"/>
    </p:cViewPr>
  </p:notesTextViewPr>
  <p:notesViewPr>
    <p:cSldViewPr snapToGrid="0">
      <p:cViewPr varScale="1">
        <p:scale>
          <a:sx n="74" d="100"/>
          <a:sy n="74" d="100"/>
        </p:scale>
        <p:origin x="325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41.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_Worksheet42.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_Worksheet43.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Excel_Worksheet44.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Excel_Worksheet45.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Excel_Worksheet46.xlsx"/></Relationships>
</file>

<file path=ppt/charts/_rels/chart47.xml.rels><?xml version="1.0" encoding="UTF-8" standalone="yes"?>
<Relationships xmlns="http://schemas.openxmlformats.org/package/2006/relationships"><Relationship Id="rId1" Type="http://schemas.openxmlformats.org/officeDocument/2006/relationships/package" Target="../embeddings/Microsoft_Excel_Worksheet47.xlsx"/></Relationships>
</file>

<file path=ppt/charts/_rels/chart48.xml.rels><?xml version="1.0" encoding="UTF-8" standalone="yes"?>
<Relationships xmlns="http://schemas.openxmlformats.org/package/2006/relationships"><Relationship Id="rId1" Type="http://schemas.openxmlformats.org/officeDocument/2006/relationships/package" Target="../embeddings/Microsoft_Excel_Worksheet48.xlsx"/></Relationships>
</file>

<file path=ppt/charts/_rels/chart49.xml.rels><?xml version="1.0" encoding="UTF-8" standalone="yes"?>
<Relationships xmlns="http://schemas.openxmlformats.org/package/2006/relationships"><Relationship Id="rId1" Type="http://schemas.openxmlformats.org/officeDocument/2006/relationships/package" Target="../embeddings/Microsoft_Excel_Worksheet49.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50.xml.rels><?xml version="1.0" encoding="UTF-8" standalone="yes"?>
<Relationships xmlns="http://schemas.openxmlformats.org/package/2006/relationships"><Relationship Id="rId1" Type="http://schemas.openxmlformats.org/officeDocument/2006/relationships/package" Target="../embeddings/Microsoft_Excel_Worksheet50.xlsx"/></Relationships>
</file>

<file path=ppt/charts/_rels/chart51.xml.rels><?xml version="1.0" encoding="UTF-8" standalone="yes"?>
<Relationships xmlns="http://schemas.openxmlformats.org/package/2006/relationships"><Relationship Id="rId1" Type="http://schemas.openxmlformats.org/officeDocument/2006/relationships/package" Target="../embeddings/Microsoft_Excel_Worksheet51.xlsx"/></Relationships>
</file>

<file path=ppt/charts/_rels/chart52.xml.rels><?xml version="1.0" encoding="UTF-8" standalone="yes"?>
<Relationships xmlns="http://schemas.openxmlformats.org/package/2006/relationships"><Relationship Id="rId1" Type="http://schemas.openxmlformats.org/officeDocument/2006/relationships/package" Target="../embeddings/Microsoft_Excel_Worksheet52.xlsx"/></Relationships>
</file>

<file path=ppt/charts/_rels/chart53.xml.rels><?xml version="1.0" encoding="UTF-8" standalone="yes"?>
<Relationships xmlns="http://schemas.openxmlformats.org/package/2006/relationships"><Relationship Id="rId1" Type="http://schemas.openxmlformats.org/officeDocument/2006/relationships/package" Target="../embeddings/Microsoft_Excel_Worksheet53.xlsx"/></Relationships>
</file>

<file path=ppt/charts/_rels/chart54.xml.rels><?xml version="1.0" encoding="UTF-8" standalone="yes"?>
<Relationships xmlns="http://schemas.openxmlformats.org/package/2006/relationships"><Relationship Id="rId1" Type="http://schemas.openxmlformats.org/officeDocument/2006/relationships/package" Target="../embeddings/Microsoft_Excel_Worksheet54.xlsx"/></Relationships>
</file>

<file path=ppt/charts/_rels/chart55.xml.rels><?xml version="1.0" encoding="UTF-8" standalone="yes"?>
<Relationships xmlns="http://schemas.openxmlformats.org/package/2006/relationships"><Relationship Id="rId1" Type="http://schemas.openxmlformats.org/officeDocument/2006/relationships/package" Target="../embeddings/Microsoft_Excel_Worksheet55.xlsx"/></Relationships>
</file>

<file path=ppt/charts/_rels/chart56.xml.rels><?xml version="1.0" encoding="UTF-8" standalone="yes"?>
<Relationships xmlns="http://schemas.openxmlformats.org/package/2006/relationships"><Relationship Id="rId1" Type="http://schemas.openxmlformats.org/officeDocument/2006/relationships/package" Target="../embeddings/Microsoft_Excel_Worksheet56.xlsx"/></Relationships>
</file>

<file path=ppt/charts/_rels/chart57.xml.rels><?xml version="1.0" encoding="UTF-8" standalone="yes"?>
<Relationships xmlns="http://schemas.openxmlformats.org/package/2006/relationships"><Relationship Id="rId1" Type="http://schemas.openxmlformats.org/officeDocument/2006/relationships/package" Target="../embeddings/Microsoft_Excel_Worksheet57.xlsx"/></Relationships>
</file>

<file path=ppt/charts/_rels/chart58.xml.rels><?xml version="1.0" encoding="UTF-8" standalone="yes"?>
<Relationships xmlns="http://schemas.openxmlformats.org/package/2006/relationships"><Relationship Id="rId1" Type="http://schemas.openxmlformats.org/officeDocument/2006/relationships/package" Target="../embeddings/Microsoft_Excel_Worksheet58.xlsx"/></Relationships>
</file>

<file path=ppt/charts/_rels/chart59.xml.rels><?xml version="1.0" encoding="UTF-8" standalone="yes"?>
<Relationships xmlns="http://schemas.openxmlformats.org/package/2006/relationships"><Relationship Id="rId1" Type="http://schemas.openxmlformats.org/officeDocument/2006/relationships/package" Target="../embeddings/Microsoft_Excel_Worksheet59.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60.xml.rels><?xml version="1.0" encoding="UTF-8" standalone="yes"?>
<Relationships xmlns="http://schemas.openxmlformats.org/package/2006/relationships"><Relationship Id="rId1" Type="http://schemas.openxmlformats.org/officeDocument/2006/relationships/package" Target="../embeddings/Microsoft_Excel_Worksheet60.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Easy</c:v>
                </c:pt>
                <c:pt idx="1">
                  <c:v>Not easy</c:v>
                </c:pt>
                <c:pt idx="2">
                  <c:v>Total</c:v>
                </c:pt>
              </c:strCache>
            </c:strRef>
          </c:cat>
          <c:val>
            <c:numRef>
              <c:f>Sheet1!$B$2:$B$3</c:f>
              <c:numCache>
                <c:formatCode>General</c:formatCode>
                <c:ptCount val="2"/>
                <c:pt idx="0">
                  <c:v>74</c:v>
                </c:pt>
                <c:pt idx="1">
                  <c:v>26</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Easy</c:v>
                </c:pt>
                <c:pt idx="1">
                  <c:v>Not easy</c:v>
                </c:pt>
                <c:pt idx="2">
                  <c:v>Total</c:v>
                </c:pt>
              </c:strCache>
            </c:strRef>
          </c:cat>
          <c:val>
            <c:numRef>
              <c:f>Sheet1!$C$2:$C$3</c:f>
              <c:numCache>
                <c:formatCode>General</c:formatCode>
                <c:ptCount val="2"/>
                <c:pt idx="0">
                  <c:v>73</c:v>
                </c:pt>
                <c:pt idx="1">
                  <c:v>27</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Easy</c:v>
                </c:pt>
                <c:pt idx="1">
                  <c:v>Not easy</c:v>
                </c:pt>
                <c:pt idx="2">
                  <c:v>Total</c:v>
                </c:pt>
              </c:strCache>
            </c:strRef>
          </c:cat>
          <c:val>
            <c:numRef>
              <c:f>Sheet1!$D$2:$D$3</c:f>
              <c:numCache>
                <c:formatCode>General</c:formatCode>
                <c:ptCount val="2"/>
                <c:pt idx="0">
                  <c:v>83</c:v>
                </c:pt>
                <c:pt idx="1">
                  <c:v>17</c:v>
                </c:pt>
              </c:numCache>
            </c:numRef>
          </c:val>
        </c:ser>
        <c:dLbls>
          <c:showLegendKey val="0"/>
          <c:showVal val="0"/>
          <c:showCatName val="0"/>
          <c:showSerName val="0"/>
          <c:showPercent val="0"/>
          <c:showBubbleSize val="0"/>
        </c:dLbls>
        <c:gapWidth val="150"/>
        <c:axId val="79926400"/>
        <c:axId val="79927936"/>
      </c:barChart>
      <c:catAx>
        <c:axId val="7992640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79927936"/>
        <c:crosses val="autoZero"/>
        <c:auto val="0"/>
        <c:lblAlgn val="ctr"/>
        <c:lblOffset val="100"/>
        <c:noMultiLvlLbl val="0"/>
      </c:catAx>
      <c:valAx>
        <c:axId val="79927936"/>
        <c:scaling>
          <c:orientation val="minMax"/>
          <c:min val="0"/>
        </c:scaling>
        <c:delete val="0"/>
        <c:axPos val="l"/>
        <c:title>
          <c:tx>
            <c:rich>
              <a:bodyPr vert="horz" rIns="127000"/>
              <a:lstStyle/>
              <a:p>
                <a:pPr>
                  <a:defRPr/>
                </a:pPr>
                <a:r>
                  <a:rPr lang="en-GB"/>
                  <a:t>%</a:t>
                </a:r>
              </a:p>
            </c:rich>
          </c:tx>
          <c:layout/>
          <c:overlay val="0"/>
        </c:title>
        <c:numFmt formatCode="General" sourceLinked="1"/>
        <c:majorTickMark val="out"/>
        <c:minorTickMark val="none"/>
        <c:tickLblPos val="nextTo"/>
        <c:txPr>
          <a:bodyPr/>
          <a:lstStyle/>
          <a:p>
            <a:pPr>
              <a:defRPr sz="1100" smtId="4294967295">
                <a:effectLst/>
              </a:defRPr>
            </a:pPr>
            <a:endParaRPr lang="en-US"/>
          </a:p>
        </c:txPr>
        <c:crossAx val="79926400"/>
        <c:crosses val="autoZero"/>
        <c:crossBetween val="between"/>
      </c:valAx>
    </c:plotArea>
    <c:legend>
      <c:legendPos val="r"/>
      <c:layout/>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c:f>
              <c:strCache>
                <c:ptCount val="1"/>
                <c:pt idx="0">
                  <c:v>Always or almost always/A lot of the time</c:v>
                </c:pt>
              </c:strCache>
            </c:strRef>
          </c:cat>
          <c:val>
            <c:numRef>
              <c:f>Sheet1!$B$2</c:f>
              <c:numCache>
                <c:formatCode>General</c:formatCode>
                <c:ptCount val="1"/>
                <c:pt idx="0">
                  <c:v>34</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c:f>
              <c:strCache>
                <c:ptCount val="1"/>
                <c:pt idx="0">
                  <c:v>Always or almost always/A lot of the time</c:v>
                </c:pt>
              </c:strCache>
            </c:strRef>
          </c:cat>
          <c:val>
            <c:numRef>
              <c:f>Sheet1!$C$2</c:f>
              <c:numCache>
                <c:formatCode>General</c:formatCode>
                <c:ptCount val="1"/>
                <c:pt idx="0">
                  <c:v>27</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c:f>
              <c:strCache>
                <c:ptCount val="1"/>
                <c:pt idx="0">
                  <c:v>Always or almost always/A lot of the time</c:v>
                </c:pt>
              </c:strCache>
            </c:strRef>
          </c:cat>
          <c:val>
            <c:numRef>
              <c:f>Sheet1!$D$2</c:f>
              <c:numCache>
                <c:formatCode>General</c:formatCode>
                <c:ptCount val="1"/>
                <c:pt idx="0">
                  <c:v>30</c:v>
                </c:pt>
              </c:numCache>
            </c:numRef>
          </c:val>
        </c:ser>
        <c:dLbls>
          <c:showLegendKey val="0"/>
          <c:showVal val="0"/>
          <c:showCatName val="0"/>
          <c:showSerName val="0"/>
          <c:showPercent val="0"/>
          <c:showBubbleSize val="0"/>
        </c:dLbls>
        <c:gapWidth val="150"/>
        <c:axId val="94185728"/>
        <c:axId val="94199808"/>
      </c:barChart>
      <c:catAx>
        <c:axId val="9418572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4199808"/>
        <c:crosses val="autoZero"/>
        <c:auto val="0"/>
        <c:lblAlgn val="ctr"/>
        <c:lblOffset val="100"/>
        <c:noMultiLvlLbl val="0"/>
      </c:catAx>
      <c:valAx>
        <c:axId val="94199808"/>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4185728"/>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Last 6 months</c:v>
                </c:pt>
                <c:pt idx="1">
                  <c:v>More than 6 months ago</c:v>
                </c:pt>
              </c:strCache>
            </c:strRef>
          </c:cat>
          <c:val>
            <c:numRef>
              <c:f>Sheet1!$B$2:$B$3</c:f>
              <c:numCache>
                <c:formatCode>General</c:formatCode>
                <c:ptCount val="2"/>
                <c:pt idx="0">
                  <c:v>76</c:v>
                </c:pt>
                <c:pt idx="1">
                  <c:v>22</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Last 6 months</c:v>
                </c:pt>
                <c:pt idx="1">
                  <c:v>More than 6 months ago</c:v>
                </c:pt>
              </c:strCache>
            </c:strRef>
          </c:cat>
          <c:val>
            <c:numRef>
              <c:f>Sheet1!$C$2:$C$3</c:f>
              <c:numCache>
                <c:formatCode>General</c:formatCode>
                <c:ptCount val="2"/>
                <c:pt idx="0">
                  <c:v>83</c:v>
                </c:pt>
                <c:pt idx="1">
                  <c:v>16</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Last 6 months</c:v>
                </c:pt>
                <c:pt idx="1">
                  <c:v>More than 6 months ago</c:v>
                </c:pt>
              </c:strCache>
            </c:strRef>
          </c:cat>
          <c:val>
            <c:numRef>
              <c:f>Sheet1!$D$2:$D$3</c:f>
              <c:numCache>
                <c:formatCode>General</c:formatCode>
                <c:ptCount val="2"/>
                <c:pt idx="0">
                  <c:v>76</c:v>
                </c:pt>
                <c:pt idx="1">
                  <c:v>18</c:v>
                </c:pt>
              </c:numCache>
            </c:numRef>
          </c:val>
        </c:ser>
        <c:dLbls>
          <c:showLegendKey val="0"/>
          <c:showVal val="0"/>
          <c:showCatName val="0"/>
          <c:showSerName val="0"/>
          <c:showPercent val="0"/>
          <c:showBubbleSize val="0"/>
        </c:dLbls>
        <c:gapWidth val="150"/>
        <c:axId val="94409856"/>
        <c:axId val="94411392"/>
      </c:barChart>
      <c:catAx>
        <c:axId val="9440985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4411392"/>
        <c:crosses val="autoZero"/>
        <c:auto val="0"/>
        <c:lblAlgn val="ctr"/>
        <c:lblOffset val="100"/>
        <c:noMultiLvlLbl val="0"/>
      </c:catAx>
      <c:valAx>
        <c:axId val="94411392"/>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440985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Sheet1!$A$2:$A$6</c:f>
              <c:strCache>
                <c:ptCount val="5"/>
                <c:pt idx="0">
                  <c:v>Me</c:v>
                </c:pt>
                <c:pt idx="1">
                  <c:v>A child under 16</c:v>
                </c:pt>
                <c:pt idx="2">
                  <c:v>An adult aged 16 or over who I am a carer for</c:v>
                </c:pt>
                <c:pt idx="3">
                  <c:v>Another adult aged 16 or over (including family members)</c:v>
                </c:pt>
                <c:pt idx="4">
                  <c:v>Total</c:v>
                </c:pt>
              </c:strCache>
            </c:strRef>
          </c:cat>
          <c:val>
            <c:numRef>
              <c:f>Sheet1!$B$2:$B$5</c:f>
              <c:numCache>
                <c:formatCode>General</c:formatCode>
                <c:ptCount val="4"/>
                <c:pt idx="0">
                  <c:v>81</c:v>
                </c:pt>
                <c:pt idx="1">
                  <c:v>9</c:v>
                </c:pt>
                <c:pt idx="2">
                  <c:v>2</c:v>
                </c:pt>
                <c:pt idx="3">
                  <c:v>8</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Sheet1!$A$2:$A$6</c:f>
              <c:strCache>
                <c:ptCount val="5"/>
                <c:pt idx="0">
                  <c:v>Me</c:v>
                </c:pt>
                <c:pt idx="1">
                  <c:v>A child under 16</c:v>
                </c:pt>
                <c:pt idx="2">
                  <c:v>An adult aged 16 or over who I am a carer for</c:v>
                </c:pt>
                <c:pt idx="3">
                  <c:v>Another adult aged 16 or over (including family members)</c:v>
                </c:pt>
                <c:pt idx="4">
                  <c:v>Total</c:v>
                </c:pt>
              </c:strCache>
            </c:strRef>
          </c:cat>
          <c:val>
            <c:numRef>
              <c:f>Sheet1!$C$2:$C$5</c:f>
              <c:numCache>
                <c:formatCode>General</c:formatCode>
                <c:ptCount val="4"/>
                <c:pt idx="0">
                  <c:v>90</c:v>
                </c:pt>
                <c:pt idx="1">
                  <c:v>4</c:v>
                </c:pt>
                <c:pt idx="2">
                  <c:v>2</c:v>
                </c:pt>
                <c:pt idx="3">
                  <c:v>4</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Sheet1!$A$2:$A$6</c:f>
              <c:strCache>
                <c:ptCount val="5"/>
                <c:pt idx="0">
                  <c:v>Me</c:v>
                </c:pt>
                <c:pt idx="1">
                  <c:v>A child under 16</c:v>
                </c:pt>
                <c:pt idx="2">
                  <c:v>An adult aged 16 or over who I am a carer for</c:v>
                </c:pt>
                <c:pt idx="3">
                  <c:v>Another adult aged 16 or over (including family members)</c:v>
                </c:pt>
                <c:pt idx="4">
                  <c:v>Total</c:v>
                </c:pt>
              </c:strCache>
            </c:strRef>
          </c:cat>
          <c:val>
            <c:numRef>
              <c:f>Sheet1!$D$2:$D$5</c:f>
              <c:numCache>
                <c:formatCode>General</c:formatCode>
                <c:ptCount val="4"/>
                <c:pt idx="0">
                  <c:v>84</c:v>
                </c:pt>
                <c:pt idx="1">
                  <c:v>11</c:v>
                </c:pt>
                <c:pt idx="2">
                  <c:v>2</c:v>
                </c:pt>
                <c:pt idx="3">
                  <c:v>3</c:v>
                </c:pt>
              </c:numCache>
            </c:numRef>
          </c:val>
        </c:ser>
        <c:dLbls>
          <c:showLegendKey val="0"/>
          <c:showVal val="0"/>
          <c:showCatName val="0"/>
          <c:showSerName val="0"/>
          <c:showPercent val="0"/>
          <c:showBubbleSize val="0"/>
        </c:dLbls>
        <c:gapWidth val="150"/>
        <c:axId val="94466048"/>
        <c:axId val="94467584"/>
      </c:barChart>
      <c:catAx>
        <c:axId val="9446604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4467584"/>
        <c:crosses val="autoZero"/>
        <c:auto val="0"/>
        <c:lblAlgn val="ctr"/>
        <c:lblOffset val="100"/>
        <c:noMultiLvlLbl val="0"/>
      </c:catAx>
      <c:valAx>
        <c:axId val="9446758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4466048"/>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Concerned</c:v>
                </c:pt>
                <c:pt idx="1">
                  <c:v>Not concerned</c:v>
                </c:pt>
                <c:pt idx="2">
                  <c:v>Total</c:v>
                </c:pt>
              </c:strCache>
            </c:strRef>
          </c:cat>
          <c:val>
            <c:numRef>
              <c:f>Sheet1!$B$2:$B$3</c:f>
              <c:numCache>
                <c:formatCode>General</c:formatCode>
                <c:ptCount val="2"/>
                <c:pt idx="0">
                  <c:v>68</c:v>
                </c:pt>
                <c:pt idx="1">
                  <c:v>32</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Concerned</c:v>
                </c:pt>
                <c:pt idx="1">
                  <c:v>Not concerned</c:v>
                </c:pt>
                <c:pt idx="2">
                  <c:v>Total</c:v>
                </c:pt>
              </c:strCache>
            </c:strRef>
          </c:cat>
          <c:val>
            <c:numRef>
              <c:f>Sheet1!$C$2:$C$3</c:f>
              <c:numCache>
                <c:formatCode>General</c:formatCode>
                <c:ptCount val="2"/>
                <c:pt idx="0">
                  <c:v>63</c:v>
                </c:pt>
                <c:pt idx="1">
                  <c:v>37</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Concerned</c:v>
                </c:pt>
                <c:pt idx="1">
                  <c:v>Not concerned</c:v>
                </c:pt>
                <c:pt idx="2">
                  <c:v>Total</c:v>
                </c:pt>
              </c:strCache>
            </c:strRef>
          </c:cat>
          <c:val>
            <c:numRef>
              <c:f>Sheet1!$D$2:$D$3</c:f>
              <c:numCache>
                <c:formatCode>General</c:formatCode>
                <c:ptCount val="2"/>
                <c:pt idx="0">
                  <c:v>69</c:v>
                </c:pt>
                <c:pt idx="1">
                  <c:v>31</c:v>
                </c:pt>
              </c:numCache>
            </c:numRef>
          </c:val>
        </c:ser>
        <c:dLbls>
          <c:showLegendKey val="0"/>
          <c:showVal val="0"/>
          <c:showCatName val="0"/>
          <c:showSerName val="0"/>
          <c:showPercent val="0"/>
          <c:showBubbleSize val="0"/>
        </c:dLbls>
        <c:gapWidth val="150"/>
        <c:axId val="94587520"/>
        <c:axId val="94601600"/>
      </c:barChart>
      <c:catAx>
        <c:axId val="9458752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4601600"/>
        <c:crosses val="autoZero"/>
        <c:auto val="0"/>
        <c:lblAlgn val="ctr"/>
        <c:lblOffset val="100"/>
        <c:noMultiLvlLbl val="0"/>
      </c:catAx>
      <c:valAx>
        <c:axId val="9460160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4587520"/>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Sheet1!$A$2:$A$10</c:f>
              <c:strCache>
                <c:ptCount val="9"/>
                <c:pt idx="0">
                  <c:v>I looked for information online</c:v>
                </c:pt>
                <c:pt idx="1">
                  <c:v>Spoke to a pharmacist</c:v>
                </c:pt>
                <c:pt idx="2">
                  <c:v>Tried to treat myself / the person I was making this appointment for (for example with medication)</c:v>
                </c:pt>
                <c:pt idx="3">
                  <c:v>Called an NHS helpline, such as NHS 111</c:v>
                </c:pt>
                <c:pt idx="4">
                  <c:v>Went to or contacted another NHS service</c:v>
                </c:pt>
                <c:pt idx="5">
                  <c:v>Asked for advice from a friend or family member</c:v>
                </c:pt>
                <c:pt idx="6">
                  <c:v>Tried to get information or advice elsewhere (from a non-NHS service)</c:v>
                </c:pt>
                <c:pt idx="7">
                  <c:v>I did not try to get information or advice</c:v>
                </c:pt>
                <c:pt idx="8">
                  <c:v>Total</c:v>
                </c:pt>
              </c:strCache>
            </c:strRef>
          </c:cat>
          <c:val>
            <c:numRef>
              <c:f>Sheet1!$B$2:$B$9</c:f>
              <c:numCache>
                <c:formatCode>General</c:formatCode>
                <c:ptCount val="8"/>
                <c:pt idx="0">
                  <c:v>29</c:v>
                </c:pt>
                <c:pt idx="1">
                  <c:v>15</c:v>
                </c:pt>
                <c:pt idx="2">
                  <c:v>23</c:v>
                </c:pt>
                <c:pt idx="3">
                  <c:v>8</c:v>
                </c:pt>
                <c:pt idx="4">
                  <c:v>1</c:v>
                </c:pt>
                <c:pt idx="5">
                  <c:v>17</c:v>
                </c:pt>
                <c:pt idx="6">
                  <c:v>4</c:v>
                </c:pt>
                <c:pt idx="7">
                  <c:v>42</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Sheet1!$A$2:$A$10</c:f>
              <c:strCache>
                <c:ptCount val="9"/>
                <c:pt idx="0">
                  <c:v>I looked for information online</c:v>
                </c:pt>
                <c:pt idx="1">
                  <c:v>Spoke to a pharmacist</c:v>
                </c:pt>
                <c:pt idx="2">
                  <c:v>Tried to treat myself / the person I was making this appointment for (for example with medication)</c:v>
                </c:pt>
                <c:pt idx="3">
                  <c:v>Called an NHS helpline, such as NHS 111</c:v>
                </c:pt>
                <c:pt idx="4">
                  <c:v>Went to or contacted another NHS service</c:v>
                </c:pt>
                <c:pt idx="5">
                  <c:v>Asked for advice from a friend or family member</c:v>
                </c:pt>
                <c:pt idx="6">
                  <c:v>Tried to get information or advice elsewhere (from a non-NHS service)</c:v>
                </c:pt>
                <c:pt idx="7">
                  <c:v>I did not try to get information or advice</c:v>
                </c:pt>
                <c:pt idx="8">
                  <c:v>Total</c:v>
                </c:pt>
              </c:strCache>
            </c:strRef>
          </c:cat>
          <c:val>
            <c:numRef>
              <c:f>Sheet1!$C$2:$C$9</c:f>
              <c:numCache>
                <c:formatCode>General</c:formatCode>
                <c:ptCount val="8"/>
                <c:pt idx="0">
                  <c:v>25</c:v>
                </c:pt>
                <c:pt idx="1">
                  <c:v>8</c:v>
                </c:pt>
                <c:pt idx="2">
                  <c:v>31</c:v>
                </c:pt>
                <c:pt idx="3">
                  <c:v>2</c:v>
                </c:pt>
                <c:pt idx="4">
                  <c:v>4</c:v>
                </c:pt>
                <c:pt idx="5">
                  <c:v>28</c:v>
                </c:pt>
                <c:pt idx="6">
                  <c:v>12</c:v>
                </c:pt>
                <c:pt idx="7">
                  <c:v>38</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Sheet1!$A$2:$A$10</c:f>
              <c:strCache>
                <c:ptCount val="9"/>
                <c:pt idx="0">
                  <c:v>I looked for information online</c:v>
                </c:pt>
                <c:pt idx="1">
                  <c:v>Spoke to a pharmacist</c:v>
                </c:pt>
                <c:pt idx="2">
                  <c:v>Tried to treat myself / the person I was making this appointment for (for example with medication)</c:v>
                </c:pt>
                <c:pt idx="3">
                  <c:v>Called an NHS helpline, such as NHS 111</c:v>
                </c:pt>
                <c:pt idx="4">
                  <c:v>Went to or contacted another NHS service</c:v>
                </c:pt>
                <c:pt idx="5">
                  <c:v>Asked for advice from a friend or family member</c:v>
                </c:pt>
                <c:pt idx="6">
                  <c:v>Tried to get information or advice elsewhere (from a non-NHS service)</c:v>
                </c:pt>
                <c:pt idx="7">
                  <c:v>I did not try to get information or advice</c:v>
                </c:pt>
                <c:pt idx="8">
                  <c:v>Total</c:v>
                </c:pt>
              </c:strCache>
            </c:strRef>
          </c:cat>
          <c:val>
            <c:numRef>
              <c:f>Sheet1!$D$2:$D$9</c:f>
              <c:numCache>
                <c:formatCode>General</c:formatCode>
                <c:ptCount val="8"/>
                <c:pt idx="0">
                  <c:v>29</c:v>
                </c:pt>
                <c:pt idx="1">
                  <c:v>19</c:v>
                </c:pt>
                <c:pt idx="2">
                  <c:v>29</c:v>
                </c:pt>
                <c:pt idx="3">
                  <c:v>3</c:v>
                </c:pt>
                <c:pt idx="4">
                  <c:v>4</c:v>
                </c:pt>
                <c:pt idx="5">
                  <c:v>20</c:v>
                </c:pt>
                <c:pt idx="6">
                  <c:v>7</c:v>
                </c:pt>
                <c:pt idx="7">
                  <c:v>36</c:v>
                </c:pt>
              </c:numCache>
            </c:numRef>
          </c:val>
        </c:ser>
        <c:dLbls>
          <c:showLegendKey val="0"/>
          <c:showVal val="0"/>
          <c:showCatName val="0"/>
          <c:showSerName val="0"/>
          <c:showPercent val="0"/>
          <c:showBubbleSize val="0"/>
        </c:dLbls>
        <c:gapWidth val="150"/>
        <c:axId val="94648192"/>
        <c:axId val="94649728"/>
      </c:barChart>
      <c:catAx>
        <c:axId val="94648192"/>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4649728"/>
        <c:crosses val="autoZero"/>
        <c:auto val="0"/>
        <c:lblAlgn val="ctr"/>
        <c:lblOffset val="100"/>
        <c:noMultiLvlLbl val="0"/>
      </c:catAx>
      <c:valAx>
        <c:axId val="94649728"/>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4648192"/>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Sheet1!$A$2:$A$8</c:f>
              <c:strCache>
                <c:ptCount val="7"/>
                <c:pt idx="0">
                  <c:v>On the same day</c:v>
                </c:pt>
                <c:pt idx="1">
                  <c:v>On the next day</c:v>
                </c:pt>
                <c:pt idx="2">
                  <c:v>A few days later</c:v>
                </c:pt>
                <c:pt idx="3">
                  <c:v>A week or more later</c:v>
                </c:pt>
                <c:pt idx="4">
                  <c:v>I didn’t have a specific day in mind</c:v>
                </c:pt>
                <c:pt idx="5">
                  <c:v>Can’t remember</c:v>
                </c:pt>
                <c:pt idx="6">
                  <c:v>Total</c:v>
                </c:pt>
              </c:strCache>
            </c:strRef>
          </c:cat>
          <c:val>
            <c:numRef>
              <c:f>Sheet1!$B$2:$B$7</c:f>
              <c:numCache>
                <c:formatCode>General</c:formatCode>
                <c:ptCount val="6"/>
                <c:pt idx="0">
                  <c:v>43</c:v>
                </c:pt>
                <c:pt idx="1">
                  <c:v>12</c:v>
                </c:pt>
                <c:pt idx="2">
                  <c:v>19</c:v>
                </c:pt>
                <c:pt idx="3">
                  <c:v>5</c:v>
                </c:pt>
                <c:pt idx="4">
                  <c:v>19</c:v>
                </c:pt>
                <c:pt idx="5">
                  <c:v>3</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Sheet1!$A$2:$A$8</c:f>
              <c:strCache>
                <c:ptCount val="7"/>
                <c:pt idx="0">
                  <c:v>On the same day</c:v>
                </c:pt>
                <c:pt idx="1">
                  <c:v>On the next day</c:v>
                </c:pt>
                <c:pt idx="2">
                  <c:v>A few days later</c:v>
                </c:pt>
                <c:pt idx="3">
                  <c:v>A week or more later</c:v>
                </c:pt>
                <c:pt idx="4">
                  <c:v>I didn’t have a specific day in mind</c:v>
                </c:pt>
                <c:pt idx="5">
                  <c:v>Can’t remember</c:v>
                </c:pt>
                <c:pt idx="6">
                  <c:v>Total</c:v>
                </c:pt>
              </c:strCache>
            </c:strRef>
          </c:cat>
          <c:val>
            <c:numRef>
              <c:f>Sheet1!$C$2:$C$7</c:f>
              <c:numCache>
                <c:formatCode>General</c:formatCode>
                <c:ptCount val="6"/>
                <c:pt idx="0">
                  <c:v>26</c:v>
                </c:pt>
                <c:pt idx="1">
                  <c:v>25</c:v>
                </c:pt>
                <c:pt idx="2">
                  <c:v>34</c:v>
                </c:pt>
                <c:pt idx="3">
                  <c:v>3</c:v>
                </c:pt>
                <c:pt idx="4">
                  <c:v>12</c:v>
                </c:pt>
                <c:pt idx="5">
                  <c:v>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Sheet1!$A$2:$A$8</c:f>
              <c:strCache>
                <c:ptCount val="7"/>
                <c:pt idx="0">
                  <c:v>On the same day</c:v>
                </c:pt>
                <c:pt idx="1">
                  <c:v>On the next day</c:v>
                </c:pt>
                <c:pt idx="2">
                  <c:v>A few days later</c:v>
                </c:pt>
                <c:pt idx="3">
                  <c:v>A week or more later</c:v>
                </c:pt>
                <c:pt idx="4">
                  <c:v>I didn’t have a specific day in mind</c:v>
                </c:pt>
                <c:pt idx="5">
                  <c:v>Can’t remember</c:v>
                </c:pt>
                <c:pt idx="6">
                  <c:v>Total</c:v>
                </c:pt>
              </c:strCache>
            </c:strRef>
          </c:cat>
          <c:val>
            <c:numRef>
              <c:f>Sheet1!$D$2:$D$7</c:f>
              <c:numCache>
                <c:formatCode>General</c:formatCode>
                <c:ptCount val="6"/>
                <c:pt idx="0">
                  <c:v>32</c:v>
                </c:pt>
                <c:pt idx="1">
                  <c:v>14</c:v>
                </c:pt>
                <c:pt idx="2">
                  <c:v>28</c:v>
                </c:pt>
                <c:pt idx="3">
                  <c:v>7</c:v>
                </c:pt>
                <c:pt idx="4">
                  <c:v>15</c:v>
                </c:pt>
                <c:pt idx="5">
                  <c:v>4</c:v>
                </c:pt>
              </c:numCache>
            </c:numRef>
          </c:val>
        </c:ser>
        <c:dLbls>
          <c:showLegendKey val="0"/>
          <c:showVal val="0"/>
          <c:showCatName val="0"/>
          <c:showSerName val="0"/>
          <c:showPercent val="0"/>
          <c:showBubbleSize val="0"/>
        </c:dLbls>
        <c:gapWidth val="150"/>
        <c:axId val="94757632"/>
        <c:axId val="94759168"/>
      </c:barChart>
      <c:catAx>
        <c:axId val="94757632"/>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4759168"/>
        <c:crosses val="autoZero"/>
        <c:auto val="0"/>
        <c:lblAlgn val="ctr"/>
        <c:lblOffset val="100"/>
        <c:noMultiLvlLbl val="0"/>
      </c:catAx>
      <c:valAx>
        <c:axId val="94759168"/>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4757632"/>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I was offered a choice</c:v>
                </c:pt>
                <c:pt idx="1">
                  <c:v>Not offered a choice</c:v>
                </c:pt>
                <c:pt idx="2">
                  <c:v>Total</c:v>
                </c:pt>
              </c:strCache>
            </c:strRef>
          </c:cat>
          <c:val>
            <c:numRef>
              <c:f>Sheet1!$B$2:$B$3</c:f>
              <c:numCache>
                <c:formatCode>General</c:formatCode>
                <c:ptCount val="2"/>
                <c:pt idx="0">
                  <c:v>52</c:v>
                </c:pt>
                <c:pt idx="1">
                  <c:v>48</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I was offered a choice</c:v>
                </c:pt>
                <c:pt idx="1">
                  <c:v>Not offered a choice</c:v>
                </c:pt>
                <c:pt idx="2">
                  <c:v>Total</c:v>
                </c:pt>
              </c:strCache>
            </c:strRef>
          </c:cat>
          <c:val>
            <c:numRef>
              <c:f>Sheet1!$C$2:$C$3</c:f>
              <c:numCache>
                <c:formatCode>General</c:formatCode>
                <c:ptCount val="2"/>
                <c:pt idx="0">
                  <c:v>50</c:v>
                </c:pt>
                <c:pt idx="1">
                  <c:v>50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I was offered a choice</c:v>
                </c:pt>
                <c:pt idx="1">
                  <c:v>Not offered a choice</c:v>
                </c:pt>
                <c:pt idx="2">
                  <c:v>Total</c:v>
                </c:pt>
              </c:strCache>
            </c:strRef>
          </c:cat>
          <c:val>
            <c:numRef>
              <c:f>Sheet1!$D$2:$D$3</c:f>
              <c:numCache>
                <c:formatCode>General</c:formatCode>
                <c:ptCount val="2"/>
                <c:pt idx="0">
                  <c:v>59</c:v>
                </c:pt>
                <c:pt idx="1">
                  <c:v>41</c:v>
                </c:pt>
              </c:numCache>
            </c:numRef>
          </c:val>
        </c:ser>
        <c:dLbls>
          <c:showLegendKey val="0"/>
          <c:showVal val="0"/>
          <c:showCatName val="0"/>
          <c:showSerName val="0"/>
          <c:showPercent val="0"/>
          <c:showBubbleSize val="0"/>
        </c:dLbls>
        <c:gapWidth val="150"/>
        <c:axId val="94850432"/>
        <c:axId val="94852224"/>
      </c:barChart>
      <c:catAx>
        <c:axId val="94850432"/>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4852224"/>
        <c:crosses val="autoZero"/>
        <c:auto val="0"/>
        <c:lblAlgn val="ctr"/>
        <c:lblOffset val="100"/>
        <c:noMultiLvlLbl val="0"/>
      </c:catAx>
      <c:valAx>
        <c:axId val="9485222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4850432"/>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Satisfied</c:v>
                </c:pt>
                <c:pt idx="1">
                  <c:v>Dissatisfied</c:v>
                </c:pt>
              </c:strCache>
            </c:strRef>
          </c:cat>
          <c:val>
            <c:numRef>
              <c:f>Sheet1!$B$2:$B$3</c:f>
              <c:numCache>
                <c:formatCode>General</c:formatCode>
                <c:ptCount val="2"/>
                <c:pt idx="0">
                  <c:v>61</c:v>
                </c:pt>
                <c:pt idx="1">
                  <c:v>39</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Satisfied</c:v>
                </c:pt>
                <c:pt idx="1">
                  <c:v>Dissatisfied</c:v>
                </c:pt>
              </c:strCache>
            </c:strRef>
          </c:cat>
          <c:val>
            <c:numRef>
              <c:f>Sheet1!$C$2:$C$3</c:f>
              <c:numCache>
                <c:formatCode>General</c:formatCode>
                <c:ptCount val="2"/>
                <c:pt idx="0">
                  <c:v>61</c:v>
                </c:pt>
                <c:pt idx="1">
                  <c:v>39</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Satisfied</c:v>
                </c:pt>
                <c:pt idx="1">
                  <c:v>Dissatisfied</c:v>
                </c:pt>
              </c:strCache>
            </c:strRef>
          </c:cat>
          <c:val>
            <c:numRef>
              <c:f>Sheet1!$D$2:$D$3</c:f>
              <c:numCache>
                <c:formatCode>General</c:formatCode>
                <c:ptCount val="2"/>
                <c:pt idx="0">
                  <c:v>68</c:v>
                </c:pt>
                <c:pt idx="1">
                  <c:v>32</c:v>
                </c:pt>
              </c:numCache>
            </c:numRef>
          </c:val>
        </c:ser>
        <c:dLbls>
          <c:showLegendKey val="0"/>
          <c:showVal val="0"/>
          <c:showCatName val="0"/>
          <c:showSerName val="0"/>
          <c:showPercent val="0"/>
          <c:showBubbleSize val="0"/>
        </c:dLbls>
        <c:gapWidth val="150"/>
        <c:axId val="95283456"/>
        <c:axId val="94978048"/>
      </c:barChart>
      <c:catAx>
        <c:axId val="9528345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4978048"/>
        <c:crosses val="autoZero"/>
        <c:auto val="0"/>
        <c:lblAlgn val="ctr"/>
        <c:lblOffset val="100"/>
        <c:noMultiLvlLbl val="0"/>
      </c:catAx>
      <c:valAx>
        <c:axId val="94978048"/>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528345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Sheet1!$A$2:$A$12</c:f>
              <c:strCache>
                <c:ptCount val="11"/>
                <c:pt idx="0">
                  <c:v>There weren’t any appointments available for the time or day I wanted</c:v>
                </c:pt>
                <c:pt idx="1">
                  <c:v>The appointment was at too short notice</c:v>
                </c:pt>
                <c:pt idx="2">
                  <c:v>The appointment wasn’t soon enough</c:v>
                </c:pt>
                <c:pt idx="3">
                  <c:v> I couldn’t book ahead at my GP practice</c:v>
                </c:pt>
                <c:pt idx="4">
                  <c:v>There weren’t any appointments at the place I wanted</c:v>
                </c:pt>
                <c:pt idx="5">
                  <c:v>The appointment was too far away / too difficult to get to</c:v>
                </c:pt>
                <c:pt idx="6">
                  <c:v>I couldn’t see my preferred GP</c:v>
                </c:pt>
                <c:pt idx="7">
                  <c:v>There weren’t any appointments with the healthcare professional I wanted</c:v>
                </c:pt>
                <c:pt idx="8">
                  <c:v>The type of appointment I wanted was not available</c:v>
                </c:pt>
                <c:pt idx="9">
                  <c:v>Another reason</c:v>
                </c:pt>
                <c:pt idx="10">
                  <c:v>Total</c:v>
                </c:pt>
              </c:strCache>
            </c:strRef>
          </c:cat>
          <c:val>
            <c:numRef>
              <c:f>Sheet1!$B$2:$B$11</c:f>
              <c:numCache>
                <c:formatCode>General</c:formatCode>
                <c:ptCount val="10"/>
                <c:pt idx="0">
                  <c:v>38</c:v>
                </c:pt>
                <c:pt idx="1">
                  <c:v>0</c:v>
                </c:pt>
                <c:pt idx="2">
                  <c:v>58</c:v>
                </c:pt>
                <c:pt idx="3">
                  <c:v>21</c:v>
                </c:pt>
                <c:pt idx="4">
                  <c:v>0</c:v>
                </c:pt>
                <c:pt idx="5">
                  <c:v>0</c:v>
                </c:pt>
                <c:pt idx="6">
                  <c:v>10</c:v>
                </c:pt>
                <c:pt idx="7">
                  <c:v>22</c:v>
                </c:pt>
                <c:pt idx="8">
                  <c:v>24</c:v>
                </c:pt>
                <c:pt idx="9">
                  <c:v>0</c:v>
                </c:pt>
              </c:numCache>
            </c:numRef>
          </c:val>
        </c:ser>
        <c:ser>
          <c:idx val="1"/>
          <c:order val="1"/>
          <c:tx>
            <c:strRef>
              <c:f>Sheet1!$C$1</c:f>
              <c:strCache>
                <c:ptCount val="1"/>
                <c:pt idx="0">
                  <c:v>2019</c:v>
                </c:pt>
              </c:strCache>
            </c:strRef>
          </c:tx>
          <c:invertIfNegative val="1"/>
          <c:cat>
            <c:strRef>
              <c:f>Sheet1!$A$2:$A$12</c:f>
              <c:strCache>
                <c:ptCount val="11"/>
                <c:pt idx="0">
                  <c:v>There weren’t any appointments available for the time or day I wanted</c:v>
                </c:pt>
                <c:pt idx="1">
                  <c:v>The appointment was at too short notice</c:v>
                </c:pt>
                <c:pt idx="2">
                  <c:v>The appointment wasn’t soon enough</c:v>
                </c:pt>
                <c:pt idx="3">
                  <c:v> I couldn’t book ahead at my GP practice</c:v>
                </c:pt>
                <c:pt idx="4">
                  <c:v>There weren’t any appointments at the place I wanted</c:v>
                </c:pt>
                <c:pt idx="5">
                  <c:v>The appointment was too far away / too difficult to get to</c:v>
                </c:pt>
                <c:pt idx="6">
                  <c:v>I couldn’t see my preferred GP</c:v>
                </c:pt>
                <c:pt idx="7">
                  <c:v>There weren’t any appointments with the healthcare professional I wanted</c:v>
                </c:pt>
                <c:pt idx="8">
                  <c:v>The type of appointment I wanted was not available</c:v>
                </c:pt>
                <c:pt idx="9">
                  <c:v>Another reason</c:v>
                </c:pt>
                <c:pt idx="10">
                  <c:v>Total</c:v>
                </c:pt>
              </c:strCache>
            </c:strRef>
          </c:cat>
          <c:val>
            <c:numRef>
              <c:f>Sheet1!$C$2:$C$11</c:f>
              <c:numCache>
                <c:formatCode>General</c:formatCode>
                <c:ptCount val="10"/>
                <c:pt idx="0">
                  <c:v>0</c:v>
                </c:pt>
                <c:pt idx="1">
                  <c:v>0</c:v>
                </c:pt>
                <c:pt idx="2">
                  <c:v>0</c:v>
                </c:pt>
                <c:pt idx="3">
                  <c:v>0</c:v>
                </c:pt>
                <c:pt idx="4">
                  <c:v>0</c:v>
                </c:pt>
                <c:pt idx="5">
                  <c:v>0</c:v>
                </c:pt>
                <c:pt idx="6">
                  <c:v>0</c:v>
                </c:pt>
                <c:pt idx="7">
                  <c:v>0</c:v>
                </c:pt>
                <c:pt idx="8">
                  <c:v>0</c:v>
                </c:pt>
                <c:pt idx="9">
                  <c:v>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Sheet1!$A$2:$A$12</c:f>
              <c:strCache>
                <c:ptCount val="11"/>
                <c:pt idx="0">
                  <c:v>There weren’t any appointments available for the time or day I wanted</c:v>
                </c:pt>
                <c:pt idx="1">
                  <c:v>The appointment was at too short notice</c:v>
                </c:pt>
                <c:pt idx="2">
                  <c:v>The appointment wasn’t soon enough</c:v>
                </c:pt>
                <c:pt idx="3">
                  <c:v> I couldn’t book ahead at my GP practice</c:v>
                </c:pt>
                <c:pt idx="4">
                  <c:v>There weren’t any appointments at the place I wanted</c:v>
                </c:pt>
                <c:pt idx="5">
                  <c:v>The appointment was too far away / too difficult to get to</c:v>
                </c:pt>
                <c:pt idx="6">
                  <c:v>I couldn’t see my preferred GP</c:v>
                </c:pt>
                <c:pt idx="7">
                  <c:v>There weren’t any appointments with the healthcare professional I wanted</c:v>
                </c:pt>
                <c:pt idx="8">
                  <c:v>The type of appointment I wanted was not available</c:v>
                </c:pt>
                <c:pt idx="9">
                  <c:v>Another reason</c:v>
                </c:pt>
                <c:pt idx="10">
                  <c:v>Total</c:v>
                </c:pt>
              </c:strCache>
            </c:strRef>
          </c:cat>
          <c:val>
            <c:numRef>
              <c:f>Sheet1!$D$2:$D$11</c:f>
              <c:numCache>
                <c:formatCode>General</c:formatCode>
                <c:ptCount val="10"/>
                <c:pt idx="0">
                  <c:v>35</c:v>
                </c:pt>
                <c:pt idx="1">
                  <c:v>0</c:v>
                </c:pt>
                <c:pt idx="2">
                  <c:v>53</c:v>
                </c:pt>
                <c:pt idx="3">
                  <c:v>23</c:v>
                </c:pt>
                <c:pt idx="4">
                  <c:v>13</c:v>
                </c:pt>
                <c:pt idx="5">
                  <c:v>0</c:v>
                </c:pt>
                <c:pt idx="6">
                  <c:v>11</c:v>
                </c:pt>
                <c:pt idx="7">
                  <c:v>0</c:v>
                </c:pt>
                <c:pt idx="8">
                  <c:v>0</c:v>
                </c:pt>
                <c:pt idx="9">
                  <c:v>14</c:v>
                </c:pt>
              </c:numCache>
            </c:numRef>
          </c:val>
        </c:ser>
        <c:dLbls>
          <c:showLegendKey val="0"/>
          <c:showVal val="0"/>
          <c:showCatName val="0"/>
          <c:showSerName val="0"/>
          <c:showPercent val="0"/>
          <c:showBubbleSize val="0"/>
        </c:dLbls>
        <c:gapWidth val="150"/>
        <c:axId val="95089408"/>
        <c:axId val="95090944"/>
      </c:barChart>
      <c:catAx>
        <c:axId val="9508940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5090944"/>
        <c:crosses val="autoZero"/>
        <c:auto val="0"/>
        <c:lblAlgn val="ctr"/>
        <c:lblOffset val="100"/>
        <c:noMultiLvlLbl val="0"/>
      </c:catAx>
      <c:valAx>
        <c:axId val="9509094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5089408"/>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Sheet1!$A$2:$A$11</c:f>
              <c:strCache>
                <c:ptCount val="10"/>
                <c:pt idx="0">
                  <c:v>Got an appointment for a different day</c:v>
                </c:pt>
                <c:pt idx="1">
                  <c:v>Called an NHS helpline, such as NHS 111</c:v>
                </c:pt>
                <c:pt idx="2">
                  <c:v>Went to A&amp;E</c:v>
                </c:pt>
                <c:pt idx="3">
                  <c:v>Spoke to a pharmacist</c:v>
                </c:pt>
                <c:pt idx="4">
                  <c:v>Went to or contacted another NHS service</c:v>
                </c:pt>
                <c:pt idx="5">
                  <c:v>Decided to contact my practice another time</c:v>
                </c:pt>
                <c:pt idx="6">
                  <c:v>Looked for information online</c:v>
                </c:pt>
                <c:pt idx="7">
                  <c:v>Spoke to a friend or family member</c:v>
                </c:pt>
                <c:pt idx="8">
                  <c:v>Didn’t see or speak to anyone</c:v>
                </c:pt>
                <c:pt idx="9">
                  <c:v>Total</c:v>
                </c:pt>
              </c:strCache>
            </c:strRef>
          </c:cat>
          <c:val>
            <c:numRef>
              <c:f>Sheet1!$B$2:$B$10</c:f>
              <c:numCache>
                <c:formatCode>General</c:formatCode>
                <c:ptCount val="9"/>
                <c:pt idx="0">
                  <c:v>19</c:v>
                </c:pt>
                <c:pt idx="1">
                  <c:v>13</c:v>
                </c:pt>
                <c:pt idx="2">
                  <c:v>0</c:v>
                </c:pt>
                <c:pt idx="3">
                  <c:v>17</c:v>
                </c:pt>
                <c:pt idx="4">
                  <c:v>18</c:v>
                </c:pt>
                <c:pt idx="5">
                  <c:v>24</c:v>
                </c:pt>
                <c:pt idx="6">
                  <c:v>29</c:v>
                </c:pt>
                <c:pt idx="7">
                  <c:v>17</c:v>
                </c:pt>
                <c:pt idx="8">
                  <c:v>12</c:v>
                </c:pt>
              </c:numCache>
            </c:numRef>
          </c:val>
        </c:ser>
        <c:ser>
          <c:idx val="1"/>
          <c:order val="1"/>
          <c:tx>
            <c:strRef>
              <c:f>Sheet1!$C$1</c:f>
              <c:strCache>
                <c:ptCount val="1"/>
                <c:pt idx="0">
                  <c:v>2019</c:v>
                </c:pt>
              </c:strCache>
            </c:strRef>
          </c:tx>
          <c:invertIfNegative val="1"/>
          <c:cat>
            <c:strRef>
              <c:f>Sheet1!$A$2:$A$11</c:f>
              <c:strCache>
                <c:ptCount val="10"/>
                <c:pt idx="0">
                  <c:v>Got an appointment for a different day</c:v>
                </c:pt>
                <c:pt idx="1">
                  <c:v>Called an NHS helpline, such as NHS 111</c:v>
                </c:pt>
                <c:pt idx="2">
                  <c:v>Went to A&amp;E</c:v>
                </c:pt>
                <c:pt idx="3">
                  <c:v>Spoke to a pharmacist</c:v>
                </c:pt>
                <c:pt idx="4">
                  <c:v>Went to or contacted another NHS service</c:v>
                </c:pt>
                <c:pt idx="5">
                  <c:v>Decided to contact my practice another time</c:v>
                </c:pt>
                <c:pt idx="6">
                  <c:v>Looked for information online</c:v>
                </c:pt>
                <c:pt idx="7">
                  <c:v>Spoke to a friend or family member</c:v>
                </c:pt>
                <c:pt idx="8">
                  <c:v>Didn’t see or speak to anyone</c:v>
                </c:pt>
                <c:pt idx="9">
                  <c:v>Total</c:v>
                </c:pt>
              </c:strCache>
            </c:strRef>
          </c:cat>
          <c:val>
            <c:numRef>
              <c:f>Sheet1!$C$2:$C$10</c:f>
              <c:numCache>
                <c:formatCode>General</c:formatCode>
                <c:ptCount val="9"/>
                <c:pt idx="0">
                  <c:v>0</c:v>
                </c:pt>
                <c:pt idx="1">
                  <c:v>0</c:v>
                </c:pt>
                <c:pt idx="2">
                  <c:v>0</c:v>
                </c:pt>
                <c:pt idx="3">
                  <c:v>0</c:v>
                </c:pt>
                <c:pt idx="4">
                  <c:v>0</c:v>
                </c:pt>
                <c:pt idx="5">
                  <c:v>0</c:v>
                </c:pt>
                <c:pt idx="6">
                  <c:v>0</c:v>
                </c:pt>
                <c:pt idx="7">
                  <c:v>0</c:v>
                </c:pt>
                <c:pt idx="8">
                  <c:v>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Sheet1!$A$2:$A$11</c:f>
              <c:strCache>
                <c:ptCount val="10"/>
                <c:pt idx="0">
                  <c:v>Got an appointment for a different day</c:v>
                </c:pt>
                <c:pt idx="1">
                  <c:v>Called an NHS helpline, such as NHS 111</c:v>
                </c:pt>
                <c:pt idx="2">
                  <c:v>Went to A&amp;E</c:v>
                </c:pt>
                <c:pt idx="3">
                  <c:v>Spoke to a pharmacist</c:v>
                </c:pt>
                <c:pt idx="4">
                  <c:v>Went to or contacted another NHS service</c:v>
                </c:pt>
                <c:pt idx="5">
                  <c:v>Decided to contact my practice another time</c:v>
                </c:pt>
                <c:pt idx="6">
                  <c:v>Looked for information online</c:v>
                </c:pt>
                <c:pt idx="7">
                  <c:v>Spoke to a friend or family member</c:v>
                </c:pt>
                <c:pt idx="8">
                  <c:v>Didn’t see or speak to anyone</c:v>
                </c:pt>
                <c:pt idx="9">
                  <c:v>Total</c:v>
                </c:pt>
              </c:strCache>
            </c:strRef>
          </c:cat>
          <c:val>
            <c:numRef>
              <c:f>Sheet1!$D$2:$D$10</c:f>
              <c:numCache>
                <c:formatCode>General</c:formatCode>
                <c:ptCount val="9"/>
                <c:pt idx="0">
                  <c:v>6</c:v>
                </c:pt>
                <c:pt idx="1">
                  <c:v>7</c:v>
                </c:pt>
                <c:pt idx="2">
                  <c:v>7</c:v>
                </c:pt>
                <c:pt idx="3">
                  <c:v>36</c:v>
                </c:pt>
                <c:pt idx="4">
                  <c:v>7</c:v>
                </c:pt>
                <c:pt idx="5">
                  <c:v>43</c:v>
                </c:pt>
                <c:pt idx="6">
                  <c:v>22</c:v>
                </c:pt>
                <c:pt idx="7">
                  <c:v>0</c:v>
                </c:pt>
                <c:pt idx="8">
                  <c:v>22</c:v>
                </c:pt>
              </c:numCache>
            </c:numRef>
          </c:val>
        </c:ser>
        <c:dLbls>
          <c:showLegendKey val="0"/>
          <c:showVal val="0"/>
          <c:showCatName val="0"/>
          <c:showSerName val="0"/>
          <c:showPercent val="0"/>
          <c:showBubbleSize val="0"/>
        </c:dLbls>
        <c:gapWidth val="150"/>
        <c:axId val="95198208"/>
        <c:axId val="95212288"/>
      </c:barChart>
      <c:catAx>
        <c:axId val="9519820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5212288"/>
        <c:crosses val="autoZero"/>
        <c:auto val="0"/>
        <c:lblAlgn val="ctr"/>
        <c:lblOffset val="100"/>
        <c:noMultiLvlLbl val="0"/>
      </c:catAx>
      <c:valAx>
        <c:axId val="95212288"/>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5198208"/>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Helpful</c:v>
                </c:pt>
                <c:pt idx="1">
                  <c:v>Not helpful</c:v>
                </c:pt>
                <c:pt idx="2">
                  <c:v>Total</c:v>
                </c:pt>
              </c:strCache>
            </c:strRef>
          </c:cat>
          <c:val>
            <c:numRef>
              <c:f>Sheet1!$B$2:$B$3</c:f>
              <c:numCache>
                <c:formatCode>General</c:formatCode>
                <c:ptCount val="2"/>
                <c:pt idx="0">
                  <c:v>93</c:v>
                </c:pt>
                <c:pt idx="1">
                  <c:v>7</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Helpful</c:v>
                </c:pt>
                <c:pt idx="1">
                  <c:v>Not helpful</c:v>
                </c:pt>
                <c:pt idx="2">
                  <c:v>Total</c:v>
                </c:pt>
              </c:strCache>
            </c:strRef>
          </c:cat>
          <c:val>
            <c:numRef>
              <c:f>Sheet1!$C$2:$C$3</c:f>
              <c:numCache>
                <c:formatCode>General</c:formatCode>
                <c:ptCount val="2"/>
                <c:pt idx="0">
                  <c:v>90</c:v>
                </c:pt>
                <c:pt idx="1">
                  <c:v>10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Helpful</c:v>
                </c:pt>
                <c:pt idx="1">
                  <c:v>Not helpful</c:v>
                </c:pt>
                <c:pt idx="2">
                  <c:v>Total</c:v>
                </c:pt>
              </c:strCache>
            </c:strRef>
          </c:cat>
          <c:val>
            <c:numRef>
              <c:f>Sheet1!$D$2:$D$3</c:f>
              <c:numCache>
                <c:formatCode>General</c:formatCode>
                <c:ptCount val="2"/>
                <c:pt idx="0">
                  <c:v>95</c:v>
                </c:pt>
                <c:pt idx="1">
                  <c:v>5</c:v>
                </c:pt>
              </c:numCache>
            </c:numRef>
          </c:val>
        </c:ser>
        <c:dLbls>
          <c:showLegendKey val="0"/>
          <c:showVal val="0"/>
          <c:showCatName val="0"/>
          <c:showSerName val="0"/>
          <c:showPercent val="0"/>
          <c:showBubbleSize val="0"/>
        </c:dLbls>
        <c:gapWidth val="150"/>
        <c:axId val="93155328"/>
        <c:axId val="93156864"/>
      </c:barChart>
      <c:catAx>
        <c:axId val="9315532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3156864"/>
        <c:crosses val="autoZero"/>
        <c:auto val="0"/>
        <c:lblAlgn val="ctr"/>
        <c:lblOffset val="100"/>
        <c:noMultiLvlLbl val="0"/>
      </c:catAx>
      <c:valAx>
        <c:axId val="93156864"/>
        <c:scaling>
          <c:orientation val="minMax"/>
          <c:min val="0"/>
        </c:scaling>
        <c:delete val="0"/>
        <c:axPos val="l"/>
        <c:title>
          <c:tx>
            <c:rich>
              <a:bodyPr vert="horz" rIns="127000"/>
              <a:lstStyle/>
              <a:p>
                <a:pPr>
                  <a:defRPr/>
                </a:pPr>
                <a:r>
                  <a:rPr lang="en-GB"/>
                  <a:t>%</a:t>
                </a:r>
              </a:p>
            </c:rich>
          </c:tx>
          <c:layout/>
          <c:overlay val="0"/>
        </c:title>
        <c:numFmt formatCode="General" sourceLinked="1"/>
        <c:majorTickMark val="out"/>
        <c:minorTickMark val="none"/>
        <c:tickLblPos val="nextTo"/>
        <c:txPr>
          <a:bodyPr/>
          <a:lstStyle/>
          <a:p>
            <a:pPr>
              <a:defRPr sz="1100" smtId="4294967295">
                <a:effectLst/>
              </a:defRPr>
            </a:pPr>
            <a:endParaRPr lang="en-US"/>
          </a:p>
        </c:txPr>
        <c:crossAx val="93155328"/>
        <c:crosses val="autoZero"/>
        <c:crossBetween val="between"/>
      </c:valAx>
    </c:plotArea>
    <c:legend>
      <c:legendPos val="r"/>
      <c:layout/>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Sheet1!$A$2:$A$7</c:f>
              <c:strCache>
                <c:ptCount val="6"/>
                <c:pt idx="0">
                  <c:v>to speak to someone on the phone</c:v>
                </c:pt>
                <c:pt idx="1">
                  <c:v>to see someone at my GP practice</c:v>
                </c:pt>
                <c:pt idx="2">
                  <c:v>to see someone at another general practice location</c:v>
                </c:pt>
                <c:pt idx="3">
                  <c:v>to speak to someone online, for example on a video call</c:v>
                </c:pt>
                <c:pt idx="4">
                  <c:v>for a home visit</c:v>
                </c:pt>
                <c:pt idx="5">
                  <c:v>Total</c:v>
                </c:pt>
              </c:strCache>
            </c:strRef>
          </c:cat>
          <c:val>
            <c:numRef>
              <c:f>Sheet1!$B$2:$B$6</c:f>
              <c:numCache>
                <c:formatCode>General</c:formatCode>
                <c:ptCount val="5"/>
                <c:pt idx="0">
                  <c:v>11</c:v>
                </c:pt>
                <c:pt idx="1">
                  <c:v>89</c:v>
                </c:pt>
                <c:pt idx="2">
                  <c:v>0</c:v>
                </c:pt>
                <c:pt idx="3">
                  <c:v>0</c:v>
                </c:pt>
                <c:pt idx="4">
                  <c:v>0</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Sheet1!$A$2:$A$7</c:f>
              <c:strCache>
                <c:ptCount val="6"/>
                <c:pt idx="0">
                  <c:v>to speak to someone on the phone</c:v>
                </c:pt>
                <c:pt idx="1">
                  <c:v>to see someone at my GP practice</c:v>
                </c:pt>
                <c:pt idx="2">
                  <c:v>to see someone at another general practice location</c:v>
                </c:pt>
                <c:pt idx="3">
                  <c:v>to speak to someone online, for example on a video call</c:v>
                </c:pt>
                <c:pt idx="4">
                  <c:v>for a home visit</c:v>
                </c:pt>
                <c:pt idx="5">
                  <c:v>Total</c:v>
                </c:pt>
              </c:strCache>
            </c:strRef>
          </c:cat>
          <c:val>
            <c:numRef>
              <c:f>Sheet1!$C$2:$C$6</c:f>
              <c:numCache>
                <c:formatCode>General</c:formatCode>
                <c:ptCount val="5"/>
                <c:pt idx="0">
                  <c:v>11</c:v>
                </c:pt>
                <c:pt idx="1">
                  <c:v>87</c:v>
                </c:pt>
                <c:pt idx="2">
                  <c:v>3</c:v>
                </c:pt>
                <c:pt idx="3">
                  <c:v>0</c:v>
                </c:pt>
                <c:pt idx="4">
                  <c:v>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Sheet1!$A$2:$A$7</c:f>
              <c:strCache>
                <c:ptCount val="6"/>
                <c:pt idx="0">
                  <c:v>to speak to someone on the phone</c:v>
                </c:pt>
                <c:pt idx="1">
                  <c:v>to see someone at my GP practice</c:v>
                </c:pt>
                <c:pt idx="2">
                  <c:v>to see someone at another general practice location</c:v>
                </c:pt>
                <c:pt idx="3">
                  <c:v>to speak to someone online, for example on a video call</c:v>
                </c:pt>
                <c:pt idx="4">
                  <c:v>for a home visit</c:v>
                </c:pt>
                <c:pt idx="5">
                  <c:v>Total</c:v>
                </c:pt>
              </c:strCache>
            </c:strRef>
          </c:cat>
          <c:val>
            <c:numRef>
              <c:f>Sheet1!$D$2:$D$6</c:f>
              <c:numCache>
                <c:formatCode>General</c:formatCode>
                <c:ptCount val="5"/>
                <c:pt idx="0">
                  <c:v>18</c:v>
                </c:pt>
                <c:pt idx="1">
                  <c:v>78</c:v>
                </c:pt>
                <c:pt idx="2">
                  <c:v>3</c:v>
                </c:pt>
                <c:pt idx="3">
                  <c:v>0</c:v>
                </c:pt>
                <c:pt idx="4">
                  <c:v>1</c:v>
                </c:pt>
              </c:numCache>
            </c:numRef>
          </c:val>
        </c:ser>
        <c:dLbls>
          <c:showLegendKey val="0"/>
          <c:showVal val="0"/>
          <c:showCatName val="0"/>
          <c:showSerName val="0"/>
          <c:showPercent val="0"/>
          <c:showBubbleSize val="0"/>
        </c:dLbls>
        <c:gapWidth val="150"/>
        <c:axId val="95373184"/>
        <c:axId val="95374720"/>
      </c:barChart>
      <c:catAx>
        <c:axId val="95373184"/>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5374720"/>
        <c:crosses val="autoZero"/>
        <c:auto val="0"/>
        <c:lblAlgn val="ctr"/>
        <c:lblOffset val="100"/>
        <c:noMultiLvlLbl val="0"/>
      </c:catAx>
      <c:valAx>
        <c:axId val="953747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5373184"/>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Sheet1!$A$2:$A$7</c:f>
              <c:strCache>
                <c:ptCount val="6"/>
                <c:pt idx="0">
                  <c:v>On the same day</c:v>
                </c:pt>
                <c:pt idx="1">
                  <c:v>On the next day</c:v>
                </c:pt>
                <c:pt idx="2">
                  <c:v>A few days later</c:v>
                </c:pt>
                <c:pt idx="3">
                  <c:v>A week or more later</c:v>
                </c:pt>
                <c:pt idx="4">
                  <c:v>Can’t remember</c:v>
                </c:pt>
                <c:pt idx="5">
                  <c:v>Total</c:v>
                </c:pt>
              </c:strCache>
            </c:strRef>
          </c:cat>
          <c:val>
            <c:numRef>
              <c:f>Sheet1!$B$2:$B$6</c:f>
              <c:numCache>
                <c:formatCode>General</c:formatCode>
                <c:ptCount val="5"/>
                <c:pt idx="0">
                  <c:v>26</c:v>
                </c:pt>
                <c:pt idx="1">
                  <c:v>8</c:v>
                </c:pt>
                <c:pt idx="2">
                  <c:v>24</c:v>
                </c:pt>
                <c:pt idx="3">
                  <c:v>29</c:v>
                </c:pt>
                <c:pt idx="4">
                  <c:v>12</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Sheet1!$A$2:$A$7</c:f>
              <c:strCache>
                <c:ptCount val="6"/>
                <c:pt idx="0">
                  <c:v>On the same day</c:v>
                </c:pt>
                <c:pt idx="1">
                  <c:v>On the next day</c:v>
                </c:pt>
                <c:pt idx="2">
                  <c:v>A few days later</c:v>
                </c:pt>
                <c:pt idx="3">
                  <c:v>A week or more later</c:v>
                </c:pt>
                <c:pt idx="4">
                  <c:v>Can’t remember</c:v>
                </c:pt>
                <c:pt idx="5">
                  <c:v>Total</c:v>
                </c:pt>
              </c:strCache>
            </c:strRef>
          </c:cat>
          <c:val>
            <c:numRef>
              <c:f>Sheet1!$C$2:$C$6</c:f>
              <c:numCache>
                <c:formatCode>General</c:formatCode>
                <c:ptCount val="5"/>
                <c:pt idx="0">
                  <c:v>20</c:v>
                </c:pt>
                <c:pt idx="1">
                  <c:v>6</c:v>
                </c:pt>
                <c:pt idx="2">
                  <c:v>17</c:v>
                </c:pt>
                <c:pt idx="3">
                  <c:v>47</c:v>
                </c:pt>
                <c:pt idx="4">
                  <c:v>10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Sheet1!$A$2:$A$7</c:f>
              <c:strCache>
                <c:ptCount val="6"/>
                <c:pt idx="0">
                  <c:v>On the same day</c:v>
                </c:pt>
                <c:pt idx="1">
                  <c:v>On the next day</c:v>
                </c:pt>
                <c:pt idx="2">
                  <c:v>A few days later</c:v>
                </c:pt>
                <c:pt idx="3">
                  <c:v>A week or more later</c:v>
                </c:pt>
                <c:pt idx="4">
                  <c:v>Can’t remember</c:v>
                </c:pt>
                <c:pt idx="5">
                  <c:v>Total</c:v>
                </c:pt>
              </c:strCache>
            </c:strRef>
          </c:cat>
          <c:val>
            <c:numRef>
              <c:f>Sheet1!$D$2:$D$6</c:f>
              <c:numCache>
                <c:formatCode>General</c:formatCode>
                <c:ptCount val="5"/>
                <c:pt idx="0">
                  <c:v>23</c:v>
                </c:pt>
                <c:pt idx="1">
                  <c:v>6</c:v>
                </c:pt>
                <c:pt idx="2">
                  <c:v>34</c:v>
                </c:pt>
                <c:pt idx="3">
                  <c:v>32</c:v>
                </c:pt>
                <c:pt idx="4">
                  <c:v>6</c:v>
                </c:pt>
              </c:numCache>
            </c:numRef>
          </c:val>
        </c:ser>
        <c:dLbls>
          <c:showLegendKey val="0"/>
          <c:showVal val="0"/>
          <c:showCatName val="0"/>
          <c:showSerName val="0"/>
          <c:showPercent val="0"/>
          <c:showBubbleSize val="0"/>
        </c:dLbls>
        <c:gapWidth val="150"/>
        <c:axId val="95519488"/>
        <c:axId val="95521024"/>
      </c:barChart>
      <c:catAx>
        <c:axId val="9551948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5521024"/>
        <c:crosses val="autoZero"/>
        <c:auto val="0"/>
        <c:lblAlgn val="ctr"/>
        <c:lblOffset val="100"/>
        <c:noMultiLvlLbl val="0"/>
      </c:catAx>
      <c:valAx>
        <c:axId val="9552102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5519488"/>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Sheet1!$B$2:$B$3</c:f>
              <c:numCache>
                <c:formatCode>General</c:formatCode>
                <c:ptCount val="2"/>
                <c:pt idx="0">
                  <c:v>60</c:v>
                </c:pt>
                <c:pt idx="1">
                  <c:v>23</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Sheet1!$C$2:$C$3</c:f>
              <c:numCache>
                <c:formatCode>General</c:formatCode>
                <c:ptCount val="2"/>
                <c:pt idx="0">
                  <c:v>54</c:v>
                </c:pt>
                <c:pt idx="1">
                  <c:v>22</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Sheet1!$D$2:$D$3</c:f>
              <c:numCache>
                <c:formatCode>General</c:formatCode>
                <c:ptCount val="2"/>
                <c:pt idx="0">
                  <c:v>68</c:v>
                </c:pt>
                <c:pt idx="1">
                  <c:v>20</c:v>
                </c:pt>
              </c:numCache>
            </c:numRef>
          </c:val>
        </c:ser>
        <c:dLbls>
          <c:showLegendKey val="0"/>
          <c:showVal val="0"/>
          <c:showCatName val="0"/>
          <c:showSerName val="0"/>
          <c:showPercent val="0"/>
          <c:showBubbleSize val="0"/>
        </c:dLbls>
        <c:gapWidth val="150"/>
        <c:axId val="93494656"/>
        <c:axId val="93512832"/>
      </c:barChart>
      <c:catAx>
        <c:axId val="9349465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3512832"/>
        <c:crosses val="autoZero"/>
        <c:auto val="0"/>
        <c:lblAlgn val="ctr"/>
        <c:lblOffset val="100"/>
        <c:noMultiLvlLbl val="0"/>
      </c:catAx>
      <c:valAx>
        <c:axId val="93512832"/>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349465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Last 6 months</c:v>
                </c:pt>
                <c:pt idx="1">
                  <c:v>More than 6 months ago</c:v>
                </c:pt>
                <c:pt idx="2">
                  <c:v>Total</c:v>
                </c:pt>
              </c:strCache>
            </c:strRef>
          </c:cat>
          <c:val>
            <c:numRef>
              <c:f>Sheet1!$B$2:$B$3</c:f>
              <c:numCache>
                <c:formatCode>General</c:formatCode>
                <c:ptCount val="2"/>
                <c:pt idx="0">
                  <c:v>72</c:v>
                </c:pt>
                <c:pt idx="1">
                  <c:v>28</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Last 6 months</c:v>
                </c:pt>
                <c:pt idx="1">
                  <c:v>More than 6 months ago</c:v>
                </c:pt>
                <c:pt idx="2">
                  <c:v>Total</c:v>
                </c:pt>
              </c:strCache>
            </c:strRef>
          </c:cat>
          <c:val>
            <c:numRef>
              <c:f>Sheet1!$C$2:$C$3</c:f>
              <c:numCache>
                <c:formatCode>General</c:formatCode>
                <c:ptCount val="2"/>
                <c:pt idx="0">
                  <c:v>68</c:v>
                </c:pt>
                <c:pt idx="1">
                  <c:v>32</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Last 6 months</c:v>
                </c:pt>
                <c:pt idx="1">
                  <c:v>More than 6 months ago</c:v>
                </c:pt>
                <c:pt idx="2">
                  <c:v>Total</c:v>
                </c:pt>
              </c:strCache>
            </c:strRef>
          </c:cat>
          <c:val>
            <c:numRef>
              <c:f>Sheet1!$D$2:$D$3</c:f>
              <c:numCache>
                <c:formatCode>General</c:formatCode>
                <c:ptCount val="2"/>
                <c:pt idx="0">
                  <c:v>72</c:v>
                </c:pt>
                <c:pt idx="1">
                  <c:v>28</c:v>
                </c:pt>
              </c:numCache>
            </c:numRef>
          </c:val>
        </c:ser>
        <c:dLbls>
          <c:showLegendKey val="0"/>
          <c:showVal val="0"/>
          <c:showCatName val="0"/>
          <c:showSerName val="0"/>
          <c:showPercent val="0"/>
          <c:showBubbleSize val="0"/>
        </c:dLbls>
        <c:gapWidth val="150"/>
        <c:axId val="93706496"/>
        <c:axId val="98238464"/>
      </c:barChart>
      <c:catAx>
        <c:axId val="9370649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8238464"/>
        <c:crosses val="autoZero"/>
        <c:auto val="0"/>
        <c:lblAlgn val="ctr"/>
        <c:lblOffset val="100"/>
        <c:noMultiLvlLbl val="0"/>
      </c:catAx>
      <c:valAx>
        <c:axId val="9823846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370649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Sheet1!$A$2:$A$8</c:f>
              <c:strCache>
                <c:ptCount val="7"/>
                <c:pt idx="0">
                  <c:v>A GP</c:v>
                </c:pt>
                <c:pt idx="1">
                  <c:v>A nurse</c:v>
                </c:pt>
                <c:pt idx="2">
                  <c:v>A general practice pharmacist</c:v>
                </c:pt>
                <c:pt idx="3">
                  <c:v>A mental health professional</c:v>
                </c:pt>
                <c:pt idx="4">
                  <c:v>Another healthcare professional</c:v>
                </c:pt>
                <c:pt idx="5">
                  <c:v>Don’t know / not sure who I saw</c:v>
                </c:pt>
                <c:pt idx="6">
                  <c:v>Total</c:v>
                </c:pt>
              </c:strCache>
            </c:strRef>
          </c:cat>
          <c:val>
            <c:numRef>
              <c:f>Sheet1!$B$2:$B$7</c:f>
              <c:numCache>
                <c:formatCode>General</c:formatCode>
                <c:ptCount val="6"/>
                <c:pt idx="0">
                  <c:v>67</c:v>
                </c:pt>
                <c:pt idx="1">
                  <c:v>30</c:v>
                </c:pt>
                <c:pt idx="2">
                  <c:v>1</c:v>
                </c:pt>
                <c:pt idx="3">
                  <c:v>0</c:v>
                </c:pt>
                <c:pt idx="4">
                  <c:v>0</c:v>
                </c:pt>
                <c:pt idx="5">
                  <c:v>2</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Sheet1!$A$2:$A$8</c:f>
              <c:strCache>
                <c:ptCount val="7"/>
                <c:pt idx="0">
                  <c:v>A GP</c:v>
                </c:pt>
                <c:pt idx="1">
                  <c:v>A nurse</c:v>
                </c:pt>
                <c:pt idx="2">
                  <c:v>A general practice pharmacist</c:v>
                </c:pt>
                <c:pt idx="3">
                  <c:v>A mental health professional</c:v>
                </c:pt>
                <c:pt idx="4">
                  <c:v>Another healthcare professional</c:v>
                </c:pt>
                <c:pt idx="5">
                  <c:v>Don’t know / not sure who I saw</c:v>
                </c:pt>
                <c:pt idx="6">
                  <c:v>Total</c:v>
                </c:pt>
              </c:strCache>
            </c:strRef>
          </c:cat>
          <c:val>
            <c:numRef>
              <c:f>Sheet1!$C$2:$C$7</c:f>
              <c:numCache>
                <c:formatCode>General</c:formatCode>
                <c:ptCount val="6"/>
                <c:pt idx="0">
                  <c:v>68</c:v>
                </c:pt>
                <c:pt idx="1">
                  <c:v>30</c:v>
                </c:pt>
                <c:pt idx="2">
                  <c:v>0</c:v>
                </c:pt>
                <c:pt idx="3">
                  <c:v>0</c:v>
                </c:pt>
                <c:pt idx="4">
                  <c:v>1</c:v>
                </c:pt>
                <c:pt idx="5">
                  <c:v>1</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Sheet1!$A$2:$A$8</c:f>
              <c:strCache>
                <c:ptCount val="7"/>
                <c:pt idx="0">
                  <c:v>A GP</c:v>
                </c:pt>
                <c:pt idx="1">
                  <c:v>A nurse</c:v>
                </c:pt>
                <c:pt idx="2">
                  <c:v>A general practice pharmacist</c:v>
                </c:pt>
                <c:pt idx="3">
                  <c:v>A mental health professional</c:v>
                </c:pt>
                <c:pt idx="4">
                  <c:v>Another healthcare professional</c:v>
                </c:pt>
                <c:pt idx="5">
                  <c:v>Don’t know / not sure who I saw</c:v>
                </c:pt>
                <c:pt idx="6">
                  <c:v>Total</c:v>
                </c:pt>
              </c:strCache>
            </c:strRef>
          </c:cat>
          <c:val>
            <c:numRef>
              <c:f>Sheet1!$D$2:$D$7</c:f>
              <c:numCache>
                <c:formatCode>General</c:formatCode>
                <c:ptCount val="6"/>
                <c:pt idx="0">
                  <c:v>56</c:v>
                </c:pt>
                <c:pt idx="1">
                  <c:v>37</c:v>
                </c:pt>
                <c:pt idx="2">
                  <c:v>1</c:v>
                </c:pt>
                <c:pt idx="3">
                  <c:v>0</c:v>
                </c:pt>
                <c:pt idx="4">
                  <c:v>3</c:v>
                </c:pt>
                <c:pt idx="5">
                  <c:v>3</c:v>
                </c:pt>
              </c:numCache>
            </c:numRef>
          </c:val>
        </c:ser>
        <c:dLbls>
          <c:showLegendKey val="0"/>
          <c:showVal val="0"/>
          <c:showCatName val="0"/>
          <c:showSerName val="0"/>
          <c:showPercent val="0"/>
          <c:showBubbleSize val="0"/>
        </c:dLbls>
        <c:gapWidth val="150"/>
        <c:axId val="98014336"/>
        <c:axId val="98015872"/>
      </c:barChart>
      <c:catAx>
        <c:axId val="980143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8015872"/>
        <c:crosses val="autoZero"/>
        <c:auto val="0"/>
        <c:lblAlgn val="ctr"/>
        <c:lblOffset val="100"/>
        <c:noMultiLvlLbl val="0"/>
      </c:catAx>
      <c:valAx>
        <c:axId val="98015872"/>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801433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15 minutes or less</c:v>
                </c:pt>
                <c:pt idx="1">
                  <c:v>More than 15 minutes</c:v>
                </c:pt>
                <c:pt idx="2">
                  <c:v>Total</c:v>
                </c:pt>
              </c:strCache>
            </c:strRef>
          </c:cat>
          <c:val>
            <c:numRef>
              <c:f>Sheet1!$B$2:$B$3</c:f>
              <c:numCache>
                <c:formatCode>General</c:formatCode>
                <c:ptCount val="2"/>
                <c:pt idx="0">
                  <c:v>79</c:v>
                </c:pt>
                <c:pt idx="1">
                  <c:v>21</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15 minutes or less</c:v>
                </c:pt>
                <c:pt idx="1">
                  <c:v>More than 15 minutes</c:v>
                </c:pt>
                <c:pt idx="2">
                  <c:v>Total</c:v>
                </c:pt>
              </c:strCache>
            </c:strRef>
          </c:cat>
          <c:val>
            <c:numRef>
              <c:f>Sheet1!$C$2:$C$3</c:f>
              <c:numCache>
                <c:formatCode>General</c:formatCode>
                <c:ptCount val="2"/>
                <c:pt idx="0">
                  <c:v>79</c:v>
                </c:pt>
                <c:pt idx="1">
                  <c:v>21</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15 minutes or less</c:v>
                </c:pt>
                <c:pt idx="1">
                  <c:v>More than 15 minutes</c:v>
                </c:pt>
                <c:pt idx="2">
                  <c:v>Total</c:v>
                </c:pt>
              </c:strCache>
            </c:strRef>
          </c:cat>
          <c:val>
            <c:numRef>
              <c:f>Sheet1!$D$2:$D$3</c:f>
              <c:numCache>
                <c:formatCode>General</c:formatCode>
                <c:ptCount val="2"/>
                <c:pt idx="0">
                  <c:v>79</c:v>
                </c:pt>
                <c:pt idx="1">
                  <c:v>21</c:v>
                </c:pt>
              </c:numCache>
            </c:numRef>
          </c:val>
        </c:ser>
        <c:dLbls>
          <c:showLegendKey val="0"/>
          <c:showVal val="0"/>
          <c:showCatName val="0"/>
          <c:showSerName val="0"/>
          <c:showPercent val="0"/>
          <c:showBubbleSize val="0"/>
        </c:dLbls>
        <c:gapWidth val="150"/>
        <c:axId val="98123776"/>
        <c:axId val="98125312"/>
      </c:barChart>
      <c:catAx>
        <c:axId val="9812377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8125312"/>
        <c:crosses val="autoZero"/>
        <c:auto val="0"/>
        <c:lblAlgn val="ctr"/>
        <c:lblOffset val="100"/>
        <c:noMultiLvlLbl val="0"/>
      </c:catAx>
      <c:valAx>
        <c:axId val="98125312"/>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812377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Sheet1!$B$2:$B$3</c:f>
              <c:numCache>
                <c:formatCode>General</c:formatCode>
                <c:ptCount val="2"/>
                <c:pt idx="0">
                  <c:v>85</c:v>
                </c:pt>
                <c:pt idx="1">
                  <c:v>1</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Sheet1!$C$2:$C$3</c:f>
              <c:numCache>
                <c:formatCode>General</c:formatCode>
                <c:ptCount val="2"/>
                <c:pt idx="0">
                  <c:v>85</c:v>
                </c:pt>
                <c:pt idx="1">
                  <c:v>8</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Sheet1!$D$2:$D$3</c:f>
              <c:numCache>
                <c:formatCode>General</c:formatCode>
                <c:ptCount val="2"/>
                <c:pt idx="0">
                  <c:v>92</c:v>
                </c:pt>
                <c:pt idx="1">
                  <c:v>0</c:v>
                </c:pt>
              </c:numCache>
            </c:numRef>
          </c:val>
        </c:ser>
        <c:dLbls>
          <c:showLegendKey val="0"/>
          <c:showVal val="0"/>
          <c:showCatName val="0"/>
          <c:showSerName val="0"/>
          <c:showPercent val="0"/>
          <c:showBubbleSize val="0"/>
        </c:dLbls>
        <c:gapWidth val="150"/>
        <c:axId val="98572928"/>
        <c:axId val="98582912"/>
      </c:barChart>
      <c:catAx>
        <c:axId val="9857292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8582912"/>
        <c:crosses val="autoZero"/>
        <c:auto val="0"/>
        <c:lblAlgn val="ctr"/>
        <c:lblOffset val="100"/>
        <c:noMultiLvlLbl val="0"/>
      </c:catAx>
      <c:valAx>
        <c:axId val="98582912"/>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8572928"/>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Sheet1!$B$2:$B$3</c:f>
              <c:numCache>
                <c:formatCode>General</c:formatCode>
                <c:ptCount val="2"/>
                <c:pt idx="0">
                  <c:v>97</c:v>
                </c:pt>
                <c:pt idx="1">
                  <c:v>1</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Sheet1!$C$2:$C$3</c:f>
              <c:numCache>
                <c:formatCode>General</c:formatCode>
                <c:ptCount val="2"/>
                <c:pt idx="0">
                  <c:v>83</c:v>
                </c:pt>
                <c:pt idx="1">
                  <c:v>3</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Sheet1!$D$2:$D$3</c:f>
              <c:numCache>
                <c:formatCode>General</c:formatCode>
                <c:ptCount val="2"/>
                <c:pt idx="0">
                  <c:v>92</c:v>
                </c:pt>
                <c:pt idx="1">
                  <c:v>2</c:v>
                </c:pt>
              </c:numCache>
            </c:numRef>
          </c:val>
        </c:ser>
        <c:dLbls>
          <c:showLegendKey val="0"/>
          <c:showVal val="0"/>
          <c:showCatName val="0"/>
          <c:showSerName val="0"/>
          <c:showPercent val="0"/>
          <c:showBubbleSize val="0"/>
        </c:dLbls>
        <c:gapWidth val="150"/>
        <c:axId val="98342784"/>
        <c:axId val="98344320"/>
      </c:barChart>
      <c:catAx>
        <c:axId val="98342784"/>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8344320"/>
        <c:crosses val="autoZero"/>
        <c:auto val="0"/>
        <c:lblAlgn val="ctr"/>
        <c:lblOffset val="100"/>
        <c:noMultiLvlLbl val="0"/>
      </c:catAx>
      <c:valAx>
        <c:axId val="983443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8342784"/>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Sheet1!$B$2:$B$3</c:f>
              <c:numCache>
                <c:formatCode>General</c:formatCode>
                <c:ptCount val="2"/>
                <c:pt idx="0">
                  <c:v>97</c:v>
                </c:pt>
                <c:pt idx="1">
                  <c:v>0</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Sheet1!$C$2:$C$3</c:f>
              <c:numCache>
                <c:formatCode>General</c:formatCode>
                <c:ptCount val="2"/>
                <c:pt idx="0">
                  <c:v>87</c:v>
                </c:pt>
                <c:pt idx="1">
                  <c:v>3</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Sheet1!$D$2:$D$3</c:f>
              <c:numCache>
                <c:formatCode>General</c:formatCode>
                <c:ptCount val="2"/>
                <c:pt idx="0">
                  <c:v>92</c:v>
                </c:pt>
                <c:pt idx="1">
                  <c:v>2</c:v>
                </c:pt>
              </c:numCache>
            </c:numRef>
          </c:val>
        </c:ser>
        <c:dLbls>
          <c:showLegendKey val="0"/>
          <c:showVal val="0"/>
          <c:showCatName val="0"/>
          <c:showSerName val="0"/>
          <c:showPercent val="0"/>
          <c:showBubbleSize val="0"/>
        </c:dLbls>
        <c:gapWidth val="150"/>
        <c:axId val="98514048"/>
        <c:axId val="98515584"/>
      </c:barChart>
      <c:catAx>
        <c:axId val="9851404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8515584"/>
        <c:crosses val="autoZero"/>
        <c:auto val="0"/>
        <c:lblAlgn val="ctr"/>
        <c:lblOffset val="100"/>
        <c:noMultiLvlLbl val="0"/>
      </c:catAx>
      <c:valAx>
        <c:axId val="9851558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8514048"/>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Sheet1!$B$2:$B$3</c:f>
              <c:numCache>
                <c:formatCode>General</c:formatCode>
                <c:ptCount val="2"/>
                <c:pt idx="0">
                  <c:v>75</c:v>
                </c:pt>
                <c:pt idx="1">
                  <c:v>25</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Sheet1!$C$2:$C$3</c:f>
              <c:numCache>
                <c:formatCode>General</c:formatCode>
                <c:ptCount val="2"/>
                <c:pt idx="0">
                  <c:v>82</c:v>
                </c:pt>
                <c:pt idx="1">
                  <c:v>18</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Sheet1!$D$2:$D$3</c:f>
              <c:numCache>
                <c:formatCode>General</c:formatCode>
                <c:ptCount val="2"/>
                <c:pt idx="0">
                  <c:v>73</c:v>
                </c:pt>
                <c:pt idx="1">
                  <c:v>27</c:v>
                </c:pt>
              </c:numCache>
            </c:numRef>
          </c:val>
        </c:ser>
        <c:dLbls>
          <c:showLegendKey val="0"/>
          <c:showVal val="0"/>
          <c:showCatName val="0"/>
          <c:showSerName val="0"/>
          <c:showPercent val="0"/>
          <c:showBubbleSize val="0"/>
        </c:dLbls>
        <c:gapWidth val="150"/>
        <c:axId val="98713984"/>
        <c:axId val="98715520"/>
      </c:barChart>
      <c:catAx>
        <c:axId val="98713984"/>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8715520"/>
        <c:crosses val="autoZero"/>
        <c:auto val="0"/>
        <c:lblAlgn val="ctr"/>
        <c:lblOffset val="100"/>
        <c:noMultiLvlLbl val="0"/>
      </c:catAx>
      <c:valAx>
        <c:axId val="987155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8713984"/>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Sheet1!$A$2:$A$8</c:f>
              <c:strCache>
                <c:ptCount val="7"/>
                <c:pt idx="0">
                  <c:v>In person</c:v>
                </c:pt>
                <c:pt idx="1">
                  <c:v>By phone</c:v>
                </c:pt>
                <c:pt idx="2">
                  <c:v>By automated telephone booking</c:v>
                </c:pt>
                <c:pt idx="3">
                  <c:v>Online including on an app</c:v>
                </c:pt>
                <c:pt idx="4">
                  <c:v>Via another route, such as NHS 111</c:v>
                </c:pt>
                <c:pt idx="5">
                  <c:v>Doesn’t apply / none of these</c:v>
                </c:pt>
                <c:pt idx="6">
                  <c:v>Total</c:v>
                </c:pt>
              </c:strCache>
            </c:strRef>
          </c:cat>
          <c:val>
            <c:numRef>
              <c:f>Sheet1!$B$2:$B$7</c:f>
              <c:numCache>
                <c:formatCode>General</c:formatCode>
                <c:ptCount val="6"/>
                <c:pt idx="0">
                  <c:v>40</c:v>
                </c:pt>
                <c:pt idx="1">
                  <c:v>81</c:v>
                </c:pt>
                <c:pt idx="2">
                  <c:v>4</c:v>
                </c:pt>
                <c:pt idx="3">
                  <c:v>13</c:v>
                </c:pt>
                <c:pt idx="4">
                  <c:v>2</c:v>
                </c:pt>
                <c:pt idx="5">
                  <c:v>10</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Sheet1!$A$2:$A$8</c:f>
              <c:strCache>
                <c:ptCount val="7"/>
                <c:pt idx="0">
                  <c:v>In person</c:v>
                </c:pt>
                <c:pt idx="1">
                  <c:v>By phone</c:v>
                </c:pt>
                <c:pt idx="2">
                  <c:v>By automated telephone booking</c:v>
                </c:pt>
                <c:pt idx="3">
                  <c:v>Online including on an app</c:v>
                </c:pt>
                <c:pt idx="4">
                  <c:v>Via another route, such as NHS 111</c:v>
                </c:pt>
                <c:pt idx="5">
                  <c:v>Doesn’t apply / none of these</c:v>
                </c:pt>
                <c:pt idx="6">
                  <c:v>Total</c:v>
                </c:pt>
              </c:strCache>
            </c:strRef>
          </c:cat>
          <c:val>
            <c:numRef>
              <c:f>Sheet1!$C$2:$C$7</c:f>
              <c:numCache>
                <c:formatCode>General</c:formatCode>
                <c:ptCount val="6"/>
                <c:pt idx="0">
                  <c:v>36</c:v>
                </c:pt>
                <c:pt idx="1">
                  <c:v>85</c:v>
                </c:pt>
                <c:pt idx="2">
                  <c:v>0</c:v>
                </c:pt>
                <c:pt idx="3">
                  <c:v>15</c:v>
                </c:pt>
                <c:pt idx="4">
                  <c:v>1</c:v>
                </c:pt>
                <c:pt idx="5">
                  <c:v>8</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Sheet1!$A$2:$A$8</c:f>
              <c:strCache>
                <c:ptCount val="7"/>
                <c:pt idx="0">
                  <c:v>In person</c:v>
                </c:pt>
                <c:pt idx="1">
                  <c:v>By phone</c:v>
                </c:pt>
                <c:pt idx="2">
                  <c:v>By automated telephone booking</c:v>
                </c:pt>
                <c:pt idx="3">
                  <c:v>Online including on an app</c:v>
                </c:pt>
                <c:pt idx="4">
                  <c:v>Via another route, such as NHS 111</c:v>
                </c:pt>
                <c:pt idx="5">
                  <c:v>Doesn’t apply / none of these</c:v>
                </c:pt>
                <c:pt idx="6">
                  <c:v>Total</c:v>
                </c:pt>
              </c:strCache>
            </c:strRef>
          </c:cat>
          <c:val>
            <c:numRef>
              <c:f>Sheet1!$D$2:$D$7</c:f>
              <c:numCache>
                <c:formatCode>General</c:formatCode>
                <c:ptCount val="6"/>
                <c:pt idx="0">
                  <c:v>29</c:v>
                </c:pt>
                <c:pt idx="1">
                  <c:v>78</c:v>
                </c:pt>
                <c:pt idx="2">
                  <c:v>2</c:v>
                </c:pt>
                <c:pt idx="3">
                  <c:v>19</c:v>
                </c:pt>
                <c:pt idx="4">
                  <c:v>3</c:v>
                </c:pt>
                <c:pt idx="5">
                  <c:v>14</c:v>
                </c:pt>
              </c:numCache>
            </c:numRef>
          </c:val>
        </c:ser>
        <c:dLbls>
          <c:showLegendKey val="0"/>
          <c:showVal val="0"/>
          <c:showCatName val="0"/>
          <c:showSerName val="0"/>
          <c:showPercent val="0"/>
          <c:showBubbleSize val="0"/>
        </c:dLbls>
        <c:gapWidth val="150"/>
        <c:axId val="93399680"/>
        <c:axId val="93426048"/>
      </c:barChart>
      <c:catAx>
        <c:axId val="9339968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3426048"/>
        <c:crosses val="autoZero"/>
        <c:auto val="0"/>
        <c:lblAlgn val="ctr"/>
        <c:lblOffset val="100"/>
        <c:noMultiLvlLbl val="0"/>
      </c:catAx>
      <c:valAx>
        <c:axId val="93426048"/>
        <c:scaling>
          <c:orientation val="minMax"/>
          <c:min val="0"/>
        </c:scaling>
        <c:delete val="0"/>
        <c:axPos val="l"/>
        <c:title>
          <c:tx>
            <c:rich>
              <a:bodyPr vert="horz" rIns="127000"/>
              <a:lstStyle/>
              <a:p>
                <a:pPr>
                  <a:defRPr/>
                </a:pPr>
                <a:r>
                  <a:rPr lang="en-GB"/>
                  <a:t>%</a:t>
                </a:r>
              </a:p>
            </c:rich>
          </c:tx>
          <c:layout/>
          <c:overlay val="0"/>
        </c:title>
        <c:numFmt formatCode="General" sourceLinked="1"/>
        <c:majorTickMark val="out"/>
        <c:minorTickMark val="none"/>
        <c:tickLblPos val="nextTo"/>
        <c:txPr>
          <a:bodyPr/>
          <a:lstStyle/>
          <a:p>
            <a:pPr>
              <a:defRPr sz="1100" smtId="4294967295">
                <a:effectLst/>
              </a:defRPr>
            </a:pPr>
            <a:endParaRPr lang="en-US"/>
          </a:p>
        </c:txPr>
        <c:crossAx val="93399680"/>
        <c:crosses val="autoZero"/>
        <c:crossBetween val="between"/>
      </c:valAx>
    </c:plotArea>
    <c:legend>
      <c:legendPos val="r"/>
      <c:layout/>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Yes</c:v>
                </c:pt>
                <c:pt idx="1">
                  <c:v>No</c:v>
                </c:pt>
              </c:strCache>
            </c:strRef>
          </c:cat>
          <c:val>
            <c:numRef>
              <c:f>Sheet1!$B$2:$B$3</c:f>
              <c:numCache>
                <c:formatCode>General</c:formatCode>
                <c:ptCount val="2"/>
                <c:pt idx="0">
                  <c:v>97</c:v>
                </c:pt>
                <c:pt idx="1">
                  <c:v>3</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Yes</c:v>
                </c:pt>
                <c:pt idx="1">
                  <c:v>No</c:v>
                </c:pt>
              </c:strCache>
            </c:strRef>
          </c:cat>
          <c:val>
            <c:numRef>
              <c:f>Sheet1!$C$2:$C$3</c:f>
              <c:numCache>
                <c:formatCode>General</c:formatCode>
                <c:ptCount val="2"/>
                <c:pt idx="0">
                  <c:v>92</c:v>
                </c:pt>
                <c:pt idx="1">
                  <c:v>8</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Yes</c:v>
                </c:pt>
                <c:pt idx="1">
                  <c:v>No</c:v>
                </c:pt>
              </c:strCache>
            </c:strRef>
          </c:cat>
          <c:val>
            <c:numRef>
              <c:f>Sheet1!$D$2:$D$3</c:f>
              <c:numCache>
                <c:formatCode>General</c:formatCode>
                <c:ptCount val="2"/>
                <c:pt idx="0">
                  <c:v>99</c:v>
                </c:pt>
                <c:pt idx="1">
                  <c:v>1</c:v>
                </c:pt>
              </c:numCache>
            </c:numRef>
          </c:val>
        </c:ser>
        <c:dLbls>
          <c:showLegendKey val="0"/>
          <c:showVal val="0"/>
          <c:showCatName val="0"/>
          <c:showSerName val="0"/>
          <c:showPercent val="0"/>
          <c:showBubbleSize val="0"/>
        </c:dLbls>
        <c:gapWidth val="150"/>
        <c:axId val="98766848"/>
        <c:axId val="98768384"/>
      </c:barChart>
      <c:catAx>
        <c:axId val="9876684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8768384"/>
        <c:crosses val="autoZero"/>
        <c:auto val="0"/>
        <c:lblAlgn val="ctr"/>
        <c:lblOffset val="100"/>
        <c:noMultiLvlLbl val="0"/>
      </c:catAx>
      <c:valAx>
        <c:axId val="9876838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8766848"/>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Sheet1!$B$2:$B$3</c:f>
              <c:numCache>
                <c:formatCode>General</c:formatCode>
                <c:ptCount val="2"/>
                <c:pt idx="0">
                  <c:v>99</c:v>
                </c:pt>
                <c:pt idx="1">
                  <c:v>1</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Sheet1!$C$2:$C$3</c:f>
              <c:numCache>
                <c:formatCode>General</c:formatCode>
                <c:ptCount val="2"/>
                <c:pt idx="0">
                  <c:v>95</c:v>
                </c:pt>
                <c:pt idx="1">
                  <c:v>5</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Sheet1!$D$2:$D$3</c:f>
              <c:numCache>
                <c:formatCode>General</c:formatCode>
                <c:ptCount val="2"/>
                <c:pt idx="0">
                  <c:v>97</c:v>
                </c:pt>
                <c:pt idx="1">
                  <c:v>3</c:v>
                </c:pt>
              </c:numCache>
            </c:numRef>
          </c:val>
        </c:ser>
        <c:dLbls>
          <c:showLegendKey val="0"/>
          <c:showVal val="0"/>
          <c:showCatName val="0"/>
          <c:showSerName val="0"/>
          <c:showPercent val="0"/>
          <c:showBubbleSize val="0"/>
        </c:dLbls>
        <c:gapWidth val="150"/>
        <c:axId val="99277824"/>
        <c:axId val="99279616"/>
      </c:barChart>
      <c:catAx>
        <c:axId val="99277824"/>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9279616"/>
        <c:crosses val="autoZero"/>
        <c:auto val="0"/>
        <c:lblAlgn val="ctr"/>
        <c:lblOffset val="100"/>
        <c:noMultiLvlLbl val="0"/>
      </c:catAx>
      <c:valAx>
        <c:axId val="99279616"/>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9277824"/>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Sheet1!$B$2:$B$3</c:f>
              <c:numCache>
                <c:formatCode>General</c:formatCode>
                <c:ptCount val="2"/>
                <c:pt idx="0">
                  <c:v>100</c:v>
                </c:pt>
                <c:pt idx="1">
                  <c:v>0</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Sheet1!$C$2:$C$3</c:f>
              <c:numCache>
                <c:formatCode>General</c:formatCode>
                <c:ptCount val="2"/>
                <c:pt idx="0">
                  <c:v>95</c:v>
                </c:pt>
                <c:pt idx="1">
                  <c:v>5</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Sheet1!$D$2:$D$3</c:f>
              <c:numCache>
                <c:formatCode>General</c:formatCode>
                <c:ptCount val="2"/>
                <c:pt idx="0">
                  <c:v>93</c:v>
                </c:pt>
                <c:pt idx="1">
                  <c:v>7</c:v>
                </c:pt>
              </c:numCache>
            </c:numRef>
          </c:val>
        </c:ser>
        <c:dLbls>
          <c:showLegendKey val="0"/>
          <c:showVal val="0"/>
          <c:showCatName val="0"/>
          <c:showSerName val="0"/>
          <c:showPercent val="0"/>
          <c:showBubbleSize val="0"/>
        </c:dLbls>
        <c:gapWidth val="150"/>
        <c:axId val="98977664"/>
        <c:axId val="98979200"/>
      </c:barChart>
      <c:catAx>
        <c:axId val="98977664"/>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8979200"/>
        <c:crosses val="autoZero"/>
        <c:auto val="0"/>
        <c:lblAlgn val="ctr"/>
        <c:lblOffset val="100"/>
        <c:noMultiLvlLbl val="0"/>
      </c:catAx>
      <c:valAx>
        <c:axId val="9897920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8977664"/>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Sheet1!$B$2:$B$3</c:f>
              <c:numCache>
                <c:formatCode>General</c:formatCode>
                <c:ptCount val="2"/>
                <c:pt idx="0">
                  <c:v>87</c:v>
                </c:pt>
                <c:pt idx="1">
                  <c:v>2</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Sheet1!$C$2:$C$3</c:f>
              <c:numCache>
                <c:formatCode>General</c:formatCode>
                <c:ptCount val="2"/>
                <c:pt idx="0">
                  <c:v>79</c:v>
                </c:pt>
                <c:pt idx="1">
                  <c:v>10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Sheet1!$D$2:$D$3</c:f>
              <c:numCache>
                <c:formatCode>General</c:formatCode>
                <c:ptCount val="2"/>
                <c:pt idx="0">
                  <c:v>80</c:v>
                </c:pt>
                <c:pt idx="1">
                  <c:v>8</c:v>
                </c:pt>
              </c:numCache>
            </c:numRef>
          </c:val>
        </c:ser>
        <c:dLbls>
          <c:showLegendKey val="0"/>
          <c:showVal val="0"/>
          <c:showCatName val="0"/>
          <c:showSerName val="0"/>
          <c:showPercent val="0"/>
          <c:showBubbleSize val="0"/>
        </c:dLbls>
        <c:gapWidth val="150"/>
        <c:axId val="99152640"/>
        <c:axId val="99154176"/>
      </c:barChart>
      <c:catAx>
        <c:axId val="9915264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9154176"/>
        <c:crosses val="autoZero"/>
        <c:auto val="0"/>
        <c:lblAlgn val="ctr"/>
        <c:lblOffset val="100"/>
        <c:noMultiLvlLbl val="0"/>
      </c:catAx>
      <c:valAx>
        <c:axId val="99154176"/>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9152640"/>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Sheet1!$A$2:$A$6</c:f>
              <c:strCache>
                <c:ptCount val="5"/>
                <c:pt idx="0">
                  <c:v>Problems with your physical mobility, for example, difficulty getting about your home</c:v>
                </c:pt>
                <c:pt idx="1">
                  <c:v>Two or more falls that have needed medical attention</c:v>
                </c:pt>
                <c:pt idx="2">
                  <c:v>Feeling isolated from others</c:v>
                </c:pt>
                <c:pt idx="3">
                  <c:v>None of these</c:v>
                </c:pt>
                <c:pt idx="4">
                  <c:v>Total</c:v>
                </c:pt>
              </c:strCache>
            </c:strRef>
          </c:cat>
          <c:val>
            <c:numRef>
              <c:f>Sheet1!$B$2:$B$5</c:f>
              <c:numCache>
                <c:formatCode>General</c:formatCode>
                <c:ptCount val="4"/>
                <c:pt idx="0">
                  <c:v>14</c:v>
                </c:pt>
                <c:pt idx="1">
                  <c:v>1</c:v>
                </c:pt>
                <c:pt idx="2">
                  <c:v>5</c:v>
                </c:pt>
                <c:pt idx="3">
                  <c:v>85</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Sheet1!$A$2:$A$6</c:f>
              <c:strCache>
                <c:ptCount val="5"/>
                <c:pt idx="0">
                  <c:v>Problems with your physical mobility, for example, difficulty getting about your home</c:v>
                </c:pt>
                <c:pt idx="1">
                  <c:v>Two or more falls that have needed medical attention</c:v>
                </c:pt>
                <c:pt idx="2">
                  <c:v>Feeling isolated from others</c:v>
                </c:pt>
                <c:pt idx="3">
                  <c:v>None of these</c:v>
                </c:pt>
                <c:pt idx="4">
                  <c:v>Total</c:v>
                </c:pt>
              </c:strCache>
            </c:strRef>
          </c:cat>
          <c:val>
            <c:numRef>
              <c:f>Sheet1!$C$2:$C$5</c:f>
              <c:numCache>
                <c:formatCode>General</c:formatCode>
                <c:ptCount val="4"/>
                <c:pt idx="0">
                  <c:v>7</c:v>
                </c:pt>
                <c:pt idx="1">
                  <c:v>1</c:v>
                </c:pt>
                <c:pt idx="2">
                  <c:v>2</c:v>
                </c:pt>
                <c:pt idx="3">
                  <c:v>91</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Sheet1!$A$2:$A$6</c:f>
              <c:strCache>
                <c:ptCount val="5"/>
                <c:pt idx="0">
                  <c:v>Problems with your physical mobility, for example, difficulty getting about your home</c:v>
                </c:pt>
                <c:pt idx="1">
                  <c:v>Two or more falls that have needed medical attention</c:v>
                </c:pt>
                <c:pt idx="2">
                  <c:v>Feeling isolated from others</c:v>
                </c:pt>
                <c:pt idx="3">
                  <c:v>None of these</c:v>
                </c:pt>
                <c:pt idx="4">
                  <c:v>Total</c:v>
                </c:pt>
              </c:strCache>
            </c:strRef>
          </c:cat>
          <c:val>
            <c:numRef>
              <c:f>Sheet1!$D$2:$D$5</c:f>
              <c:numCache>
                <c:formatCode>General</c:formatCode>
                <c:ptCount val="4"/>
                <c:pt idx="0">
                  <c:v>14</c:v>
                </c:pt>
                <c:pt idx="1">
                  <c:v>3</c:v>
                </c:pt>
                <c:pt idx="2">
                  <c:v>6</c:v>
                </c:pt>
                <c:pt idx="3">
                  <c:v>79</c:v>
                </c:pt>
              </c:numCache>
            </c:numRef>
          </c:val>
        </c:ser>
        <c:dLbls>
          <c:showLegendKey val="0"/>
          <c:showVal val="0"/>
          <c:showCatName val="0"/>
          <c:showSerName val="0"/>
          <c:showPercent val="0"/>
          <c:showBubbleSize val="0"/>
        </c:dLbls>
        <c:gapWidth val="150"/>
        <c:axId val="99556736"/>
        <c:axId val="99562624"/>
      </c:barChart>
      <c:catAx>
        <c:axId val="995567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9562624"/>
        <c:crosses val="autoZero"/>
        <c:auto val="0"/>
        <c:lblAlgn val="ctr"/>
        <c:lblOffset val="100"/>
        <c:noMultiLvlLbl val="0"/>
      </c:catAx>
      <c:valAx>
        <c:axId val="9956262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955673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Sheet1!$B$2:$B$3</c:f>
              <c:numCache>
                <c:formatCode>General</c:formatCode>
                <c:ptCount val="2"/>
                <c:pt idx="0">
                  <c:v>23</c:v>
                </c:pt>
                <c:pt idx="1">
                  <c:v>77</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Sheet1!$C$2:$C$3</c:f>
              <c:numCache>
                <c:formatCode>General</c:formatCode>
                <c:ptCount val="2"/>
                <c:pt idx="0">
                  <c:v>15</c:v>
                </c:pt>
                <c:pt idx="1">
                  <c:v>85</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Sheet1!$D$2:$D$3</c:f>
              <c:numCache>
                <c:formatCode>General</c:formatCode>
                <c:ptCount val="2"/>
                <c:pt idx="0">
                  <c:v>20</c:v>
                </c:pt>
                <c:pt idx="1">
                  <c:v>80</c:v>
                </c:pt>
              </c:numCache>
            </c:numRef>
          </c:val>
        </c:ser>
        <c:dLbls>
          <c:showLegendKey val="0"/>
          <c:showVal val="0"/>
          <c:showCatName val="0"/>
          <c:showSerName val="0"/>
          <c:showPercent val="0"/>
          <c:showBubbleSize val="0"/>
        </c:dLbls>
        <c:gapWidth val="150"/>
        <c:axId val="99313920"/>
        <c:axId val="99319808"/>
      </c:barChart>
      <c:catAx>
        <c:axId val="9931392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9319808"/>
        <c:crosses val="autoZero"/>
        <c:auto val="0"/>
        <c:lblAlgn val="ctr"/>
        <c:lblOffset val="100"/>
        <c:noMultiLvlLbl val="0"/>
      </c:catAx>
      <c:valAx>
        <c:axId val="99319808"/>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9313920"/>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Yes</c:v>
                </c:pt>
                <c:pt idx="1">
                  <c:v>No</c:v>
                </c:pt>
              </c:strCache>
            </c:strRef>
          </c:cat>
          <c:val>
            <c:numRef>
              <c:f>Sheet1!$B$2:$B$3</c:f>
              <c:numCache>
                <c:formatCode>General</c:formatCode>
                <c:ptCount val="2"/>
                <c:pt idx="0">
                  <c:v>57</c:v>
                </c:pt>
                <c:pt idx="1">
                  <c:v>43</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Yes</c:v>
                </c:pt>
                <c:pt idx="1">
                  <c:v>No</c:v>
                </c:pt>
              </c:strCache>
            </c:strRef>
          </c:cat>
          <c:val>
            <c:numRef>
              <c:f>Sheet1!$C$2:$C$3</c:f>
              <c:numCache>
                <c:formatCode>General</c:formatCode>
                <c:ptCount val="2"/>
                <c:pt idx="0">
                  <c:v>46</c:v>
                </c:pt>
                <c:pt idx="1">
                  <c:v>54</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Yes</c:v>
                </c:pt>
                <c:pt idx="1">
                  <c:v>No</c:v>
                </c:pt>
              </c:strCache>
            </c:strRef>
          </c:cat>
          <c:val>
            <c:numRef>
              <c:f>Sheet1!$D$2:$D$3</c:f>
              <c:numCache>
                <c:formatCode>General</c:formatCode>
                <c:ptCount val="2"/>
                <c:pt idx="0">
                  <c:v>56</c:v>
                </c:pt>
                <c:pt idx="1">
                  <c:v>44</c:v>
                </c:pt>
              </c:numCache>
            </c:numRef>
          </c:val>
        </c:ser>
        <c:dLbls>
          <c:showLegendKey val="0"/>
          <c:showVal val="0"/>
          <c:showCatName val="0"/>
          <c:showSerName val="0"/>
          <c:showPercent val="0"/>
          <c:showBubbleSize val="0"/>
        </c:dLbls>
        <c:gapWidth val="150"/>
        <c:axId val="99484800"/>
        <c:axId val="99486336"/>
      </c:barChart>
      <c:catAx>
        <c:axId val="9948480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9486336"/>
        <c:crosses val="autoZero"/>
        <c:auto val="0"/>
        <c:lblAlgn val="ctr"/>
        <c:lblOffset val="100"/>
        <c:noMultiLvlLbl val="0"/>
      </c:catAx>
      <c:valAx>
        <c:axId val="99486336"/>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9484800"/>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Sheet1!$A$2:$A$19</c:f>
              <c:strCache>
                <c:ptCount val="18"/>
                <c:pt idx="0">
                  <c:v>Alzheimer’s disease or other cause of dementia</c:v>
                </c:pt>
                <c:pt idx="1">
                  <c:v>Arthritis or ongoing problem with back or joints</c:v>
                </c:pt>
                <c:pt idx="2">
                  <c:v>Autism or autism spectrum condition</c:v>
                </c:pt>
                <c:pt idx="3">
                  <c:v>Blindness or partial sight</c:v>
                </c:pt>
                <c:pt idx="4">
                  <c:v>A breathing condition, such as asthma or COPD</c:v>
                </c:pt>
                <c:pt idx="5">
                  <c:v>Cancer (diagnosis or treatment in the last 5 years)</c:v>
                </c:pt>
                <c:pt idx="6">
                  <c:v>Deafness or hearing loss</c:v>
                </c:pt>
                <c:pt idx="7">
                  <c:v>Diabetes</c:v>
                </c:pt>
                <c:pt idx="8">
                  <c:v>A heart condition, such as angina or atrial fibrillation</c:v>
                </c:pt>
                <c:pt idx="9">
                  <c:v>High blood pressure</c:v>
                </c:pt>
                <c:pt idx="10">
                  <c:v>Kidney or liver disease</c:v>
                </c:pt>
                <c:pt idx="11">
                  <c:v>A learning disability</c:v>
                </c:pt>
                <c:pt idx="12">
                  <c:v>A mental health condition</c:v>
                </c:pt>
                <c:pt idx="13">
                  <c:v>A neurological condition, such as epilepsy</c:v>
                </c:pt>
                <c:pt idx="14">
                  <c:v>A stroke (which affects your day-to-day life)</c:v>
                </c:pt>
                <c:pt idx="15">
                  <c:v>Another long-term condition or disability</c:v>
                </c:pt>
                <c:pt idx="16">
                  <c:v>I do not have any long-term conditions</c:v>
                </c:pt>
                <c:pt idx="17">
                  <c:v>Total</c:v>
                </c:pt>
              </c:strCache>
            </c:strRef>
          </c:cat>
          <c:val>
            <c:numRef>
              <c:f>Sheet1!$B$2:$B$18</c:f>
              <c:numCache>
                <c:formatCode>General</c:formatCode>
                <c:ptCount val="17"/>
                <c:pt idx="0">
                  <c:v>0</c:v>
                </c:pt>
                <c:pt idx="1">
                  <c:v>23</c:v>
                </c:pt>
                <c:pt idx="2">
                  <c:v>0</c:v>
                </c:pt>
                <c:pt idx="3">
                  <c:v>0</c:v>
                </c:pt>
                <c:pt idx="4">
                  <c:v>8</c:v>
                </c:pt>
                <c:pt idx="5">
                  <c:v>3</c:v>
                </c:pt>
                <c:pt idx="6">
                  <c:v>10</c:v>
                </c:pt>
                <c:pt idx="7">
                  <c:v>10</c:v>
                </c:pt>
                <c:pt idx="8">
                  <c:v>10</c:v>
                </c:pt>
                <c:pt idx="9">
                  <c:v>18</c:v>
                </c:pt>
                <c:pt idx="10">
                  <c:v>1</c:v>
                </c:pt>
                <c:pt idx="11">
                  <c:v>3</c:v>
                </c:pt>
                <c:pt idx="12">
                  <c:v>9</c:v>
                </c:pt>
                <c:pt idx="13">
                  <c:v>3</c:v>
                </c:pt>
                <c:pt idx="14">
                  <c:v>2</c:v>
                </c:pt>
                <c:pt idx="15">
                  <c:v>16</c:v>
                </c:pt>
                <c:pt idx="16">
                  <c:v>41</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Sheet1!$A$2:$A$19</c:f>
              <c:strCache>
                <c:ptCount val="18"/>
                <c:pt idx="0">
                  <c:v>Alzheimer’s disease or other cause of dementia</c:v>
                </c:pt>
                <c:pt idx="1">
                  <c:v>Arthritis or ongoing problem with back or joints</c:v>
                </c:pt>
                <c:pt idx="2">
                  <c:v>Autism or autism spectrum condition</c:v>
                </c:pt>
                <c:pt idx="3">
                  <c:v>Blindness or partial sight</c:v>
                </c:pt>
                <c:pt idx="4">
                  <c:v>A breathing condition, such as asthma or COPD</c:v>
                </c:pt>
                <c:pt idx="5">
                  <c:v>Cancer (diagnosis or treatment in the last 5 years)</c:v>
                </c:pt>
                <c:pt idx="6">
                  <c:v>Deafness or hearing loss</c:v>
                </c:pt>
                <c:pt idx="7">
                  <c:v>Diabetes</c:v>
                </c:pt>
                <c:pt idx="8">
                  <c:v>A heart condition, such as angina or atrial fibrillation</c:v>
                </c:pt>
                <c:pt idx="9">
                  <c:v>High blood pressure</c:v>
                </c:pt>
                <c:pt idx="10">
                  <c:v>Kidney or liver disease</c:v>
                </c:pt>
                <c:pt idx="11">
                  <c:v>A learning disability</c:v>
                </c:pt>
                <c:pt idx="12">
                  <c:v>A mental health condition</c:v>
                </c:pt>
                <c:pt idx="13">
                  <c:v>A neurological condition, such as epilepsy</c:v>
                </c:pt>
                <c:pt idx="14">
                  <c:v>A stroke (which affects your day-to-day life)</c:v>
                </c:pt>
                <c:pt idx="15">
                  <c:v>Another long-term condition or disability</c:v>
                </c:pt>
                <c:pt idx="16">
                  <c:v>I do not have any long-term conditions</c:v>
                </c:pt>
                <c:pt idx="17">
                  <c:v>Total</c:v>
                </c:pt>
              </c:strCache>
            </c:strRef>
          </c:cat>
          <c:val>
            <c:numRef>
              <c:f>Sheet1!$C$2:$C$18</c:f>
              <c:numCache>
                <c:formatCode>General</c:formatCode>
                <c:ptCount val="17"/>
                <c:pt idx="0">
                  <c:v>1</c:v>
                </c:pt>
                <c:pt idx="1">
                  <c:v>14</c:v>
                </c:pt>
                <c:pt idx="2">
                  <c:v>1</c:v>
                </c:pt>
                <c:pt idx="3">
                  <c:v>1</c:v>
                </c:pt>
                <c:pt idx="4">
                  <c:v>15</c:v>
                </c:pt>
                <c:pt idx="5">
                  <c:v>5</c:v>
                </c:pt>
                <c:pt idx="6">
                  <c:v>10</c:v>
                </c:pt>
                <c:pt idx="7">
                  <c:v>7</c:v>
                </c:pt>
                <c:pt idx="8">
                  <c:v>4</c:v>
                </c:pt>
                <c:pt idx="9">
                  <c:v>19</c:v>
                </c:pt>
                <c:pt idx="10">
                  <c:v>2</c:v>
                </c:pt>
                <c:pt idx="11">
                  <c:v>0</c:v>
                </c:pt>
                <c:pt idx="12">
                  <c:v>7</c:v>
                </c:pt>
                <c:pt idx="13">
                  <c:v>1</c:v>
                </c:pt>
                <c:pt idx="14">
                  <c:v>0</c:v>
                </c:pt>
                <c:pt idx="15">
                  <c:v>9</c:v>
                </c:pt>
                <c:pt idx="16">
                  <c:v>52</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Sheet1!$A$2:$A$19</c:f>
              <c:strCache>
                <c:ptCount val="18"/>
                <c:pt idx="0">
                  <c:v>Alzheimer’s disease or other cause of dementia</c:v>
                </c:pt>
                <c:pt idx="1">
                  <c:v>Arthritis or ongoing problem with back or joints</c:v>
                </c:pt>
                <c:pt idx="2">
                  <c:v>Autism or autism spectrum condition</c:v>
                </c:pt>
                <c:pt idx="3">
                  <c:v>Blindness or partial sight</c:v>
                </c:pt>
                <c:pt idx="4">
                  <c:v>A breathing condition, such as asthma or COPD</c:v>
                </c:pt>
                <c:pt idx="5">
                  <c:v>Cancer (diagnosis or treatment in the last 5 years)</c:v>
                </c:pt>
                <c:pt idx="6">
                  <c:v>Deafness or hearing loss</c:v>
                </c:pt>
                <c:pt idx="7">
                  <c:v>Diabetes</c:v>
                </c:pt>
                <c:pt idx="8">
                  <c:v>A heart condition, such as angina or atrial fibrillation</c:v>
                </c:pt>
                <c:pt idx="9">
                  <c:v>High blood pressure</c:v>
                </c:pt>
                <c:pt idx="10">
                  <c:v>Kidney or liver disease</c:v>
                </c:pt>
                <c:pt idx="11">
                  <c:v>A learning disability</c:v>
                </c:pt>
                <c:pt idx="12">
                  <c:v>A mental health condition</c:v>
                </c:pt>
                <c:pt idx="13">
                  <c:v>A neurological condition, such as epilepsy</c:v>
                </c:pt>
                <c:pt idx="14">
                  <c:v>A stroke (which affects your day-to-day life)</c:v>
                </c:pt>
                <c:pt idx="15">
                  <c:v>Another long-term condition or disability</c:v>
                </c:pt>
                <c:pt idx="16">
                  <c:v>I do not have any long-term conditions</c:v>
                </c:pt>
                <c:pt idx="17">
                  <c:v>Total</c:v>
                </c:pt>
              </c:strCache>
            </c:strRef>
          </c:cat>
          <c:val>
            <c:numRef>
              <c:f>Sheet1!$D$2:$D$18</c:f>
              <c:numCache>
                <c:formatCode>General</c:formatCode>
                <c:ptCount val="17"/>
                <c:pt idx="0">
                  <c:v>2</c:v>
                </c:pt>
                <c:pt idx="1">
                  <c:v>24</c:v>
                </c:pt>
                <c:pt idx="2">
                  <c:v>0</c:v>
                </c:pt>
                <c:pt idx="3">
                  <c:v>0</c:v>
                </c:pt>
                <c:pt idx="4">
                  <c:v>12</c:v>
                </c:pt>
                <c:pt idx="5">
                  <c:v>2</c:v>
                </c:pt>
                <c:pt idx="6">
                  <c:v>7</c:v>
                </c:pt>
                <c:pt idx="7">
                  <c:v>9</c:v>
                </c:pt>
                <c:pt idx="8">
                  <c:v>12</c:v>
                </c:pt>
                <c:pt idx="9">
                  <c:v>17</c:v>
                </c:pt>
                <c:pt idx="10">
                  <c:v>2</c:v>
                </c:pt>
                <c:pt idx="11">
                  <c:v>2</c:v>
                </c:pt>
                <c:pt idx="12">
                  <c:v>6</c:v>
                </c:pt>
                <c:pt idx="13">
                  <c:v>1</c:v>
                </c:pt>
                <c:pt idx="14">
                  <c:v>1</c:v>
                </c:pt>
                <c:pt idx="15">
                  <c:v>16</c:v>
                </c:pt>
                <c:pt idx="16">
                  <c:v>41</c:v>
                </c:pt>
              </c:numCache>
            </c:numRef>
          </c:val>
        </c:ser>
        <c:dLbls>
          <c:showLegendKey val="0"/>
          <c:showVal val="0"/>
          <c:showCatName val="0"/>
          <c:showSerName val="0"/>
          <c:showPercent val="0"/>
          <c:showBubbleSize val="0"/>
        </c:dLbls>
        <c:gapWidth val="150"/>
        <c:axId val="99766272"/>
        <c:axId val="99767808"/>
      </c:barChart>
      <c:catAx>
        <c:axId val="99766272"/>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9767808"/>
        <c:crosses val="autoZero"/>
        <c:auto val="0"/>
        <c:lblAlgn val="ctr"/>
        <c:lblOffset val="100"/>
        <c:noMultiLvlLbl val="0"/>
      </c:catAx>
      <c:valAx>
        <c:axId val="99767808"/>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9766272"/>
        <c:crosses val="autoZero"/>
        <c:crossBetween val="between"/>
      </c:valAx>
    </c:plotArea>
    <c:legend>
      <c:legendPos val="b"/>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 a lot</c:v>
                </c:pt>
                <c:pt idx="1">
                  <c:v>Yes, a little</c:v>
                </c:pt>
                <c:pt idx="2">
                  <c:v>No, not at all</c:v>
                </c:pt>
                <c:pt idx="3">
                  <c:v>Total</c:v>
                </c:pt>
              </c:strCache>
            </c:strRef>
          </c:cat>
          <c:val>
            <c:numRef>
              <c:f>Sheet1!$B$2:$B$4</c:f>
              <c:numCache>
                <c:formatCode>General</c:formatCode>
                <c:ptCount val="3"/>
                <c:pt idx="0">
                  <c:v>12</c:v>
                </c:pt>
                <c:pt idx="1">
                  <c:v>49</c:v>
                </c:pt>
                <c:pt idx="2">
                  <c:v>38</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 a lot</c:v>
                </c:pt>
                <c:pt idx="1">
                  <c:v>Yes, a little</c:v>
                </c:pt>
                <c:pt idx="2">
                  <c:v>No, not at all</c:v>
                </c:pt>
                <c:pt idx="3">
                  <c:v>Total</c:v>
                </c:pt>
              </c:strCache>
            </c:strRef>
          </c:cat>
          <c:val>
            <c:numRef>
              <c:f>Sheet1!$C$2:$C$4</c:f>
              <c:numCache>
                <c:formatCode>General</c:formatCode>
                <c:ptCount val="3"/>
                <c:pt idx="0">
                  <c:v>14</c:v>
                </c:pt>
                <c:pt idx="1">
                  <c:v>33</c:v>
                </c:pt>
                <c:pt idx="2">
                  <c:v>53</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 a lot</c:v>
                </c:pt>
                <c:pt idx="1">
                  <c:v>Yes, a little</c:v>
                </c:pt>
                <c:pt idx="2">
                  <c:v>No, not at all</c:v>
                </c:pt>
                <c:pt idx="3">
                  <c:v>Total</c:v>
                </c:pt>
              </c:strCache>
            </c:strRef>
          </c:cat>
          <c:val>
            <c:numRef>
              <c:f>Sheet1!$D$2:$D$4</c:f>
              <c:numCache>
                <c:formatCode>General</c:formatCode>
                <c:ptCount val="3"/>
                <c:pt idx="0">
                  <c:v>21</c:v>
                </c:pt>
                <c:pt idx="1">
                  <c:v>37</c:v>
                </c:pt>
                <c:pt idx="2">
                  <c:v>41</c:v>
                </c:pt>
              </c:numCache>
            </c:numRef>
          </c:val>
        </c:ser>
        <c:dLbls>
          <c:showLegendKey val="0"/>
          <c:showVal val="0"/>
          <c:showCatName val="0"/>
          <c:showSerName val="0"/>
          <c:showPercent val="0"/>
          <c:showBubbleSize val="0"/>
        </c:dLbls>
        <c:gapWidth val="150"/>
        <c:axId val="99842688"/>
        <c:axId val="99860864"/>
      </c:barChart>
      <c:catAx>
        <c:axId val="9984268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9860864"/>
        <c:crosses val="autoZero"/>
        <c:auto val="0"/>
        <c:lblAlgn val="ctr"/>
        <c:lblOffset val="100"/>
        <c:noMultiLvlLbl val="0"/>
      </c:catAx>
      <c:valAx>
        <c:axId val="9986086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9842688"/>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Confident</c:v>
                </c:pt>
                <c:pt idx="1">
                  <c:v>Not confident</c:v>
                </c:pt>
                <c:pt idx="2">
                  <c:v>Total</c:v>
                </c:pt>
              </c:strCache>
            </c:strRef>
          </c:cat>
          <c:val>
            <c:numRef>
              <c:f>Sheet1!$B$2:$B$3</c:f>
              <c:numCache>
                <c:formatCode>General</c:formatCode>
                <c:ptCount val="2"/>
                <c:pt idx="0">
                  <c:v>83</c:v>
                </c:pt>
                <c:pt idx="1">
                  <c:v>17</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Confident</c:v>
                </c:pt>
                <c:pt idx="1">
                  <c:v>Not confident</c:v>
                </c:pt>
                <c:pt idx="2">
                  <c:v>Total</c:v>
                </c:pt>
              </c:strCache>
            </c:strRef>
          </c:cat>
          <c:val>
            <c:numRef>
              <c:f>Sheet1!$C$2:$C$3</c:f>
              <c:numCache>
                <c:formatCode>General</c:formatCode>
                <c:ptCount val="2"/>
                <c:pt idx="0">
                  <c:v>85</c:v>
                </c:pt>
                <c:pt idx="1">
                  <c:v>15</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Confident</c:v>
                </c:pt>
                <c:pt idx="1">
                  <c:v>Not confident</c:v>
                </c:pt>
                <c:pt idx="2">
                  <c:v>Total</c:v>
                </c:pt>
              </c:strCache>
            </c:strRef>
          </c:cat>
          <c:val>
            <c:numRef>
              <c:f>Sheet1!$D$2:$D$3</c:f>
              <c:numCache>
                <c:formatCode>General</c:formatCode>
                <c:ptCount val="2"/>
                <c:pt idx="0">
                  <c:v>90</c:v>
                </c:pt>
                <c:pt idx="1">
                  <c:v>10</c:v>
                </c:pt>
              </c:numCache>
            </c:numRef>
          </c:val>
        </c:ser>
        <c:dLbls>
          <c:showLegendKey val="0"/>
          <c:showVal val="0"/>
          <c:showCatName val="0"/>
          <c:showSerName val="0"/>
          <c:showPercent val="0"/>
          <c:showBubbleSize val="0"/>
        </c:dLbls>
        <c:gapWidth val="150"/>
        <c:axId val="100001280"/>
        <c:axId val="100002816"/>
      </c:barChart>
      <c:catAx>
        <c:axId val="10000128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00002816"/>
        <c:crosses val="autoZero"/>
        <c:auto val="0"/>
        <c:lblAlgn val="ctr"/>
        <c:lblOffset val="100"/>
        <c:noMultiLvlLbl val="0"/>
      </c:catAx>
      <c:valAx>
        <c:axId val="100002816"/>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00001280"/>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Sheet1!$A$2:$A$7</c:f>
              <c:strCache>
                <c:ptCount val="6"/>
                <c:pt idx="0">
                  <c:v>Booking appointments online</c:v>
                </c:pt>
                <c:pt idx="1">
                  <c:v>Ordering repeat prescriptions online</c:v>
                </c:pt>
                <c:pt idx="2">
                  <c:v>Accessing my medical records online</c:v>
                </c:pt>
                <c:pt idx="3">
                  <c:v>None of these</c:v>
                </c:pt>
                <c:pt idx="4">
                  <c:v>Don’t know</c:v>
                </c:pt>
                <c:pt idx="5">
                  <c:v>Total</c:v>
                </c:pt>
              </c:strCache>
            </c:strRef>
          </c:cat>
          <c:val>
            <c:numRef>
              <c:f>Sheet1!$B$2:$B$6</c:f>
              <c:numCache>
                <c:formatCode>General</c:formatCode>
                <c:ptCount val="5"/>
                <c:pt idx="0">
                  <c:v>46</c:v>
                </c:pt>
                <c:pt idx="1">
                  <c:v>44</c:v>
                </c:pt>
                <c:pt idx="2">
                  <c:v>10</c:v>
                </c:pt>
                <c:pt idx="3">
                  <c:v>3</c:v>
                </c:pt>
                <c:pt idx="4">
                  <c:v>45</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Sheet1!$A$2:$A$7</c:f>
              <c:strCache>
                <c:ptCount val="6"/>
                <c:pt idx="0">
                  <c:v>Booking appointments online</c:v>
                </c:pt>
                <c:pt idx="1">
                  <c:v>Ordering repeat prescriptions online</c:v>
                </c:pt>
                <c:pt idx="2">
                  <c:v>Accessing my medical records online</c:v>
                </c:pt>
                <c:pt idx="3">
                  <c:v>None of these</c:v>
                </c:pt>
                <c:pt idx="4">
                  <c:v>Don’t know</c:v>
                </c:pt>
                <c:pt idx="5">
                  <c:v>Total</c:v>
                </c:pt>
              </c:strCache>
            </c:strRef>
          </c:cat>
          <c:val>
            <c:numRef>
              <c:f>Sheet1!$C$2:$C$6</c:f>
              <c:numCache>
                <c:formatCode>General</c:formatCode>
                <c:ptCount val="5"/>
                <c:pt idx="0">
                  <c:v>53</c:v>
                </c:pt>
                <c:pt idx="1">
                  <c:v>48</c:v>
                </c:pt>
                <c:pt idx="2">
                  <c:v>14</c:v>
                </c:pt>
                <c:pt idx="3">
                  <c:v>5</c:v>
                </c:pt>
                <c:pt idx="4">
                  <c:v>36</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Sheet1!$A$2:$A$7</c:f>
              <c:strCache>
                <c:ptCount val="6"/>
                <c:pt idx="0">
                  <c:v>Booking appointments online</c:v>
                </c:pt>
                <c:pt idx="1">
                  <c:v>Ordering repeat prescriptions online</c:v>
                </c:pt>
                <c:pt idx="2">
                  <c:v>Accessing my medical records online</c:v>
                </c:pt>
                <c:pt idx="3">
                  <c:v>None of these</c:v>
                </c:pt>
                <c:pt idx="4">
                  <c:v>Don’t know</c:v>
                </c:pt>
                <c:pt idx="5">
                  <c:v>Total</c:v>
                </c:pt>
              </c:strCache>
            </c:strRef>
          </c:cat>
          <c:val>
            <c:numRef>
              <c:f>Sheet1!$D$2:$D$6</c:f>
              <c:numCache>
                <c:formatCode>General</c:formatCode>
                <c:ptCount val="5"/>
                <c:pt idx="0">
                  <c:v>50</c:v>
                </c:pt>
                <c:pt idx="1">
                  <c:v>36</c:v>
                </c:pt>
                <c:pt idx="2">
                  <c:v>11</c:v>
                </c:pt>
                <c:pt idx="3">
                  <c:v>5</c:v>
                </c:pt>
                <c:pt idx="4">
                  <c:v>43</c:v>
                </c:pt>
              </c:numCache>
            </c:numRef>
          </c:val>
        </c:ser>
        <c:dLbls>
          <c:showLegendKey val="0"/>
          <c:showVal val="0"/>
          <c:showCatName val="0"/>
          <c:showSerName val="0"/>
          <c:showPercent val="0"/>
          <c:showBubbleSize val="0"/>
        </c:dLbls>
        <c:gapWidth val="150"/>
        <c:axId val="92661248"/>
        <c:axId val="92662784"/>
      </c:barChart>
      <c:catAx>
        <c:axId val="9266124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2662784"/>
        <c:crosses val="autoZero"/>
        <c:auto val="0"/>
        <c:lblAlgn val="ctr"/>
        <c:lblOffset val="100"/>
        <c:noMultiLvlLbl val="0"/>
      </c:catAx>
      <c:valAx>
        <c:axId val="92662784"/>
        <c:scaling>
          <c:orientation val="minMax"/>
          <c:min val="0"/>
        </c:scaling>
        <c:delete val="0"/>
        <c:axPos val="l"/>
        <c:title>
          <c:tx>
            <c:rich>
              <a:bodyPr vert="horz" rIns="127000"/>
              <a:lstStyle/>
              <a:p>
                <a:pPr>
                  <a:defRPr/>
                </a:pPr>
                <a:r>
                  <a:rPr lang="en-GB"/>
                  <a:t>%</a:t>
                </a:r>
              </a:p>
            </c:rich>
          </c:tx>
          <c:layout/>
          <c:overlay val="0"/>
        </c:title>
        <c:numFmt formatCode="General" sourceLinked="1"/>
        <c:majorTickMark val="out"/>
        <c:minorTickMark val="none"/>
        <c:tickLblPos val="nextTo"/>
        <c:txPr>
          <a:bodyPr/>
          <a:lstStyle/>
          <a:p>
            <a:pPr>
              <a:defRPr sz="1100" smtId="4294967295">
                <a:effectLst/>
              </a:defRPr>
            </a:pPr>
            <a:endParaRPr lang="en-US"/>
          </a:p>
        </c:txPr>
        <c:crossAx val="92661248"/>
        <c:crosses val="autoZero"/>
        <c:crossBetween val="between"/>
      </c:valAx>
    </c:plotArea>
    <c:legend>
      <c:legendPos val="r"/>
      <c:layout/>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Sheet1!$B$2:$B$3</c:f>
              <c:numCache>
                <c:formatCode>General</c:formatCode>
                <c:ptCount val="2"/>
                <c:pt idx="0">
                  <c:v>83</c:v>
                </c:pt>
                <c:pt idx="1">
                  <c:v>17</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Sheet1!$C$2:$C$3</c:f>
              <c:numCache>
                <c:formatCode>General</c:formatCode>
                <c:ptCount val="2"/>
                <c:pt idx="0">
                  <c:v>94</c:v>
                </c:pt>
                <c:pt idx="1">
                  <c:v>6</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Sheet1!$D$2:$D$3</c:f>
              <c:numCache>
                <c:formatCode>General</c:formatCode>
                <c:ptCount val="2"/>
                <c:pt idx="0">
                  <c:v>72</c:v>
                </c:pt>
                <c:pt idx="1">
                  <c:v>28</c:v>
                </c:pt>
              </c:numCache>
            </c:numRef>
          </c:val>
        </c:ser>
        <c:dLbls>
          <c:showLegendKey val="0"/>
          <c:showVal val="0"/>
          <c:showCatName val="0"/>
          <c:showSerName val="0"/>
          <c:showPercent val="0"/>
          <c:showBubbleSize val="0"/>
        </c:dLbls>
        <c:gapWidth val="150"/>
        <c:axId val="100025088"/>
        <c:axId val="100026624"/>
      </c:barChart>
      <c:catAx>
        <c:axId val="10002508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00026624"/>
        <c:crosses val="autoZero"/>
        <c:auto val="0"/>
        <c:lblAlgn val="ctr"/>
        <c:lblOffset val="100"/>
        <c:noMultiLvlLbl val="0"/>
      </c:catAx>
      <c:valAx>
        <c:axId val="10002662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00025088"/>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Sheet1!$B$2:$B$3</c:f>
              <c:numCache>
                <c:formatCode>General</c:formatCode>
                <c:ptCount val="2"/>
                <c:pt idx="0">
                  <c:v>6</c:v>
                </c:pt>
                <c:pt idx="1">
                  <c:v>94</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Sheet1!$C$2:$C$3</c:f>
              <c:numCache>
                <c:formatCode>General</c:formatCode>
                <c:ptCount val="2"/>
                <c:pt idx="0">
                  <c:v>9</c:v>
                </c:pt>
                <c:pt idx="1">
                  <c:v>91</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Sheet1!$D$2:$D$3</c:f>
              <c:numCache>
                <c:formatCode>General</c:formatCode>
                <c:ptCount val="2"/>
                <c:pt idx="0">
                  <c:v>19</c:v>
                </c:pt>
                <c:pt idx="1">
                  <c:v>81</c:v>
                </c:pt>
              </c:numCache>
            </c:numRef>
          </c:val>
        </c:ser>
        <c:dLbls>
          <c:showLegendKey val="0"/>
          <c:showVal val="0"/>
          <c:showCatName val="0"/>
          <c:showSerName val="0"/>
          <c:showPercent val="0"/>
          <c:showBubbleSize val="0"/>
        </c:dLbls>
        <c:gapWidth val="150"/>
        <c:axId val="97774976"/>
        <c:axId val="97793152"/>
      </c:barChart>
      <c:catAx>
        <c:axId val="9777497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7793152"/>
        <c:crosses val="autoZero"/>
        <c:auto val="0"/>
        <c:lblAlgn val="ctr"/>
        <c:lblOffset val="100"/>
        <c:noMultiLvlLbl val="0"/>
      </c:catAx>
      <c:valAx>
        <c:axId val="97793152"/>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777497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c:v>
                </c:pt>
                <c:pt idx="1">
                  <c:v>No</c:v>
                </c:pt>
                <c:pt idx="2">
                  <c:v>Don’t know</c:v>
                </c:pt>
                <c:pt idx="3">
                  <c:v>Total</c:v>
                </c:pt>
              </c:strCache>
            </c:strRef>
          </c:cat>
          <c:val>
            <c:numRef>
              <c:f>Sheet1!$B$2:$B$4</c:f>
              <c:numCache>
                <c:formatCode>General</c:formatCode>
                <c:ptCount val="3"/>
                <c:pt idx="0">
                  <c:v>36</c:v>
                </c:pt>
                <c:pt idx="1">
                  <c:v>57</c:v>
                </c:pt>
                <c:pt idx="2">
                  <c:v>7</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c:v>
                </c:pt>
                <c:pt idx="1">
                  <c:v>No</c:v>
                </c:pt>
                <c:pt idx="2">
                  <c:v>Don’t know</c:v>
                </c:pt>
                <c:pt idx="3">
                  <c:v>Total</c:v>
                </c:pt>
              </c:strCache>
            </c:strRef>
          </c:cat>
          <c:val>
            <c:numRef>
              <c:f>Sheet1!$C$2:$C$4</c:f>
              <c:numCache>
                <c:formatCode>General</c:formatCode>
                <c:ptCount val="3"/>
                <c:pt idx="0">
                  <c:v>40</c:v>
                </c:pt>
                <c:pt idx="1">
                  <c:v>53</c:v>
                </c:pt>
                <c:pt idx="2">
                  <c:v>7</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c:v>
                </c:pt>
                <c:pt idx="1">
                  <c:v>No</c:v>
                </c:pt>
                <c:pt idx="2">
                  <c:v>Don’t know</c:v>
                </c:pt>
                <c:pt idx="3">
                  <c:v>Total</c:v>
                </c:pt>
              </c:strCache>
            </c:strRef>
          </c:cat>
          <c:val>
            <c:numRef>
              <c:f>Sheet1!$D$2:$D$4</c:f>
              <c:numCache>
                <c:formatCode>General</c:formatCode>
                <c:ptCount val="3"/>
                <c:pt idx="0">
                  <c:v>36</c:v>
                </c:pt>
                <c:pt idx="1">
                  <c:v>58</c:v>
                </c:pt>
                <c:pt idx="2">
                  <c:v>6</c:v>
                </c:pt>
              </c:numCache>
            </c:numRef>
          </c:val>
        </c:ser>
        <c:dLbls>
          <c:showLegendKey val="0"/>
          <c:showVal val="0"/>
          <c:showCatName val="0"/>
          <c:showSerName val="0"/>
          <c:showPercent val="0"/>
          <c:showBubbleSize val="0"/>
        </c:dLbls>
        <c:gapWidth val="150"/>
        <c:axId val="100075776"/>
        <c:axId val="100089856"/>
      </c:barChart>
      <c:catAx>
        <c:axId val="10007577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00089856"/>
        <c:crosses val="autoZero"/>
        <c:auto val="0"/>
        <c:lblAlgn val="ctr"/>
        <c:lblOffset val="100"/>
        <c:noMultiLvlLbl val="0"/>
      </c:catAx>
      <c:valAx>
        <c:axId val="100089856"/>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0007577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c:v>
                </c:pt>
                <c:pt idx="1">
                  <c:v>No</c:v>
                </c:pt>
                <c:pt idx="2">
                  <c:v>Don’t know</c:v>
                </c:pt>
                <c:pt idx="3">
                  <c:v>Total</c:v>
                </c:pt>
              </c:strCache>
            </c:strRef>
          </c:cat>
          <c:val>
            <c:numRef>
              <c:f>Sheet1!$B$2:$B$4</c:f>
              <c:numCache>
                <c:formatCode>General</c:formatCode>
                <c:ptCount val="3"/>
                <c:pt idx="0">
                  <c:v>60</c:v>
                </c:pt>
                <c:pt idx="1">
                  <c:v>32</c:v>
                </c:pt>
                <c:pt idx="2">
                  <c:v>8</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c:v>
                </c:pt>
                <c:pt idx="1">
                  <c:v>No</c:v>
                </c:pt>
                <c:pt idx="2">
                  <c:v>Don’t know</c:v>
                </c:pt>
                <c:pt idx="3">
                  <c:v>Total</c:v>
                </c:pt>
              </c:strCache>
            </c:strRef>
          </c:cat>
          <c:val>
            <c:numRef>
              <c:f>Sheet1!$C$2:$C$4</c:f>
              <c:numCache>
                <c:formatCode>General</c:formatCode>
                <c:ptCount val="3"/>
                <c:pt idx="0">
                  <c:v>56</c:v>
                </c:pt>
                <c:pt idx="1">
                  <c:v>44</c:v>
                </c:pt>
                <c:pt idx="2">
                  <c:v>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c:v>
                </c:pt>
                <c:pt idx="1">
                  <c:v>No</c:v>
                </c:pt>
                <c:pt idx="2">
                  <c:v>Don’t know</c:v>
                </c:pt>
                <c:pt idx="3">
                  <c:v>Total</c:v>
                </c:pt>
              </c:strCache>
            </c:strRef>
          </c:cat>
          <c:val>
            <c:numRef>
              <c:f>Sheet1!$D$2:$D$4</c:f>
              <c:numCache>
                <c:formatCode>General</c:formatCode>
                <c:ptCount val="3"/>
                <c:pt idx="0">
                  <c:v>67</c:v>
                </c:pt>
                <c:pt idx="1">
                  <c:v>25</c:v>
                </c:pt>
                <c:pt idx="2">
                  <c:v>8</c:v>
                </c:pt>
              </c:numCache>
            </c:numRef>
          </c:val>
        </c:ser>
        <c:dLbls>
          <c:showLegendKey val="0"/>
          <c:showVal val="0"/>
          <c:showCatName val="0"/>
          <c:showSerName val="0"/>
          <c:showPercent val="0"/>
          <c:showBubbleSize val="0"/>
        </c:dLbls>
        <c:gapWidth val="150"/>
        <c:axId val="100574336"/>
        <c:axId val="100575872"/>
      </c:barChart>
      <c:catAx>
        <c:axId val="1005743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00575872"/>
        <c:crosses val="autoZero"/>
        <c:auto val="0"/>
        <c:lblAlgn val="ctr"/>
        <c:lblOffset val="100"/>
        <c:noMultiLvlLbl val="0"/>
      </c:catAx>
      <c:valAx>
        <c:axId val="100575872"/>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0057433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Helpful</c:v>
                </c:pt>
                <c:pt idx="1">
                  <c:v>Not helpful</c:v>
                </c:pt>
                <c:pt idx="2">
                  <c:v>Total</c:v>
                </c:pt>
              </c:strCache>
            </c:strRef>
          </c:cat>
          <c:val>
            <c:numRef>
              <c:f>Sheet1!$B$2:$B$3</c:f>
              <c:numCache>
                <c:formatCode>General</c:formatCode>
                <c:ptCount val="2"/>
                <c:pt idx="0">
                  <c:v>100</c:v>
                </c:pt>
                <c:pt idx="1">
                  <c:v>0</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Helpful</c:v>
                </c:pt>
                <c:pt idx="1">
                  <c:v>Not helpful</c:v>
                </c:pt>
                <c:pt idx="2">
                  <c:v>Total</c:v>
                </c:pt>
              </c:strCache>
            </c:strRef>
          </c:cat>
          <c:val>
            <c:numRef>
              <c:f>Sheet1!$C$2:$C$3</c:f>
              <c:numCache>
                <c:formatCode>General</c:formatCode>
                <c:ptCount val="2"/>
                <c:pt idx="0">
                  <c:v>100</c:v>
                </c:pt>
                <c:pt idx="1">
                  <c:v>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Helpful</c:v>
                </c:pt>
                <c:pt idx="1">
                  <c:v>Not helpful</c:v>
                </c:pt>
                <c:pt idx="2">
                  <c:v>Total</c:v>
                </c:pt>
              </c:strCache>
            </c:strRef>
          </c:cat>
          <c:val>
            <c:numRef>
              <c:f>Sheet1!$D$2:$D$3</c:f>
              <c:numCache>
                <c:formatCode>General</c:formatCode>
                <c:ptCount val="2"/>
                <c:pt idx="0">
                  <c:v>82</c:v>
                </c:pt>
                <c:pt idx="1">
                  <c:v>18</c:v>
                </c:pt>
              </c:numCache>
            </c:numRef>
          </c:val>
        </c:ser>
        <c:dLbls>
          <c:showLegendKey val="0"/>
          <c:showVal val="0"/>
          <c:showCatName val="0"/>
          <c:showSerName val="0"/>
          <c:showPercent val="0"/>
          <c:showBubbleSize val="0"/>
        </c:dLbls>
        <c:gapWidth val="150"/>
        <c:axId val="100601856"/>
        <c:axId val="100603392"/>
      </c:barChart>
      <c:catAx>
        <c:axId val="10060185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00603392"/>
        <c:crosses val="autoZero"/>
        <c:auto val="0"/>
        <c:lblAlgn val="ctr"/>
        <c:lblOffset val="100"/>
        <c:noMultiLvlLbl val="0"/>
      </c:catAx>
      <c:valAx>
        <c:axId val="100603392"/>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0060185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c:v>
                </c:pt>
                <c:pt idx="1">
                  <c:v>No</c:v>
                </c:pt>
                <c:pt idx="2">
                  <c:v>Don’t know</c:v>
                </c:pt>
                <c:pt idx="3">
                  <c:v>Total</c:v>
                </c:pt>
              </c:strCache>
            </c:strRef>
          </c:cat>
          <c:val>
            <c:numRef>
              <c:f>Sheet1!$B$2:$B$4</c:f>
              <c:numCache>
                <c:formatCode>General</c:formatCode>
                <c:ptCount val="3"/>
                <c:pt idx="0">
                  <c:v>25</c:v>
                </c:pt>
                <c:pt idx="1">
                  <c:v>61</c:v>
                </c:pt>
                <c:pt idx="2">
                  <c:v>15</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c:v>
                </c:pt>
                <c:pt idx="1">
                  <c:v>No</c:v>
                </c:pt>
                <c:pt idx="2">
                  <c:v>Don’t know</c:v>
                </c:pt>
                <c:pt idx="3">
                  <c:v>Total</c:v>
                </c:pt>
              </c:strCache>
            </c:strRef>
          </c:cat>
          <c:val>
            <c:numRef>
              <c:f>Sheet1!$C$2:$C$4</c:f>
              <c:numCache>
                <c:formatCode>General</c:formatCode>
                <c:ptCount val="3"/>
                <c:pt idx="0">
                  <c:v>59</c:v>
                </c:pt>
                <c:pt idx="1">
                  <c:v>41</c:v>
                </c:pt>
                <c:pt idx="2">
                  <c:v>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c:v>
                </c:pt>
                <c:pt idx="1">
                  <c:v>No</c:v>
                </c:pt>
                <c:pt idx="2">
                  <c:v>Don’t know</c:v>
                </c:pt>
                <c:pt idx="3">
                  <c:v>Total</c:v>
                </c:pt>
              </c:strCache>
            </c:strRef>
          </c:cat>
          <c:val>
            <c:numRef>
              <c:f>Sheet1!$D$2:$D$4</c:f>
              <c:numCache>
                <c:formatCode>General</c:formatCode>
                <c:ptCount val="3"/>
                <c:pt idx="0">
                  <c:v>38</c:v>
                </c:pt>
                <c:pt idx="1">
                  <c:v>62</c:v>
                </c:pt>
                <c:pt idx="2">
                  <c:v>0</c:v>
                </c:pt>
              </c:numCache>
            </c:numRef>
          </c:val>
        </c:ser>
        <c:dLbls>
          <c:showLegendKey val="0"/>
          <c:showVal val="0"/>
          <c:showCatName val="0"/>
          <c:showSerName val="0"/>
          <c:showPercent val="0"/>
          <c:showBubbleSize val="0"/>
        </c:dLbls>
        <c:gapWidth val="150"/>
        <c:axId val="100358784"/>
        <c:axId val="100364672"/>
      </c:barChart>
      <c:catAx>
        <c:axId val="100358784"/>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00364672"/>
        <c:crosses val="autoZero"/>
        <c:auto val="0"/>
        <c:lblAlgn val="ctr"/>
        <c:lblOffset val="100"/>
        <c:noMultiLvlLbl val="0"/>
      </c:catAx>
      <c:valAx>
        <c:axId val="100364672"/>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00358784"/>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 for myself</c:v>
                </c:pt>
                <c:pt idx="1">
                  <c:v>Yes, for someone else</c:v>
                </c:pt>
                <c:pt idx="2">
                  <c:v>No</c:v>
                </c:pt>
                <c:pt idx="3">
                  <c:v>Total</c:v>
                </c:pt>
              </c:strCache>
            </c:strRef>
          </c:cat>
          <c:val>
            <c:numRef>
              <c:f>Sheet1!$B$2:$B$4</c:f>
              <c:numCache>
                <c:formatCode>General</c:formatCode>
                <c:ptCount val="3"/>
                <c:pt idx="0">
                  <c:v>14</c:v>
                </c:pt>
                <c:pt idx="1">
                  <c:v>11</c:v>
                </c:pt>
                <c:pt idx="2">
                  <c:v>81</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 for myself</c:v>
                </c:pt>
                <c:pt idx="1">
                  <c:v>Yes, for someone else</c:v>
                </c:pt>
                <c:pt idx="2">
                  <c:v>No</c:v>
                </c:pt>
                <c:pt idx="3">
                  <c:v>Total</c:v>
                </c:pt>
              </c:strCache>
            </c:strRef>
          </c:cat>
          <c:val>
            <c:numRef>
              <c:f>Sheet1!$C$2:$C$4</c:f>
              <c:numCache>
                <c:formatCode>General</c:formatCode>
                <c:ptCount val="3"/>
                <c:pt idx="0">
                  <c:v>17</c:v>
                </c:pt>
                <c:pt idx="1">
                  <c:v>6</c:v>
                </c:pt>
                <c:pt idx="2">
                  <c:v>78</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Sheet1!$A$2:$A$5</c:f>
              <c:strCache>
                <c:ptCount val="4"/>
                <c:pt idx="0">
                  <c:v>Yes, for myself</c:v>
                </c:pt>
                <c:pt idx="1">
                  <c:v>Yes, for someone else</c:v>
                </c:pt>
                <c:pt idx="2">
                  <c:v>No</c:v>
                </c:pt>
                <c:pt idx="3">
                  <c:v>Total</c:v>
                </c:pt>
              </c:strCache>
            </c:strRef>
          </c:cat>
          <c:val>
            <c:numRef>
              <c:f>Sheet1!$D$2:$D$4</c:f>
              <c:numCache>
                <c:formatCode>General</c:formatCode>
                <c:ptCount val="3"/>
                <c:pt idx="0">
                  <c:v>15</c:v>
                </c:pt>
                <c:pt idx="1">
                  <c:v>8</c:v>
                </c:pt>
                <c:pt idx="2">
                  <c:v>79</c:v>
                </c:pt>
              </c:numCache>
            </c:numRef>
          </c:val>
        </c:ser>
        <c:dLbls>
          <c:showLegendKey val="0"/>
          <c:showVal val="0"/>
          <c:showCatName val="0"/>
          <c:showSerName val="0"/>
          <c:showPercent val="0"/>
          <c:showBubbleSize val="0"/>
        </c:dLbls>
        <c:gapWidth val="150"/>
        <c:axId val="100443648"/>
        <c:axId val="100445184"/>
      </c:barChart>
      <c:catAx>
        <c:axId val="10044364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00445184"/>
        <c:crosses val="autoZero"/>
        <c:auto val="0"/>
        <c:lblAlgn val="ctr"/>
        <c:lblOffset val="100"/>
        <c:noMultiLvlLbl val="0"/>
      </c:catAx>
      <c:valAx>
        <c:axId val="10044518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00443648"/>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Sheet1!$A$2:$A$10</c:f>
              <c:strCache>
                <c:ptCount val="9"/>
                <c:pt idx="0">
                  <c:v>I contacted an NHS service by telephone</c:v>
                </c:pt>
                <c:pt idx="1">
                  <c:v>A healthcare professional called me back</c:v>
                </c:pt>
                <c:pt idx="2">
                  <c:v>A healthcare professional visited me at home</c:v>
                </c:pt>
                <c:pt idx="3">
                  <c:v>I went to A&amp;E</c:v>
                </c:pt>
                <c:pt idx="4">
                  <c:v>I saw a pharmacist</c:v>
                </c:pt>
                <c:pt idx="5">
                  <c:v>I went to another general practice service</c:v>
                </c:pt>
                <c:pt idx="6">
                  <c:v>I went to another NHS service</c:v>
                </c:pt>
                <c:pt idx="7">
                  <c:v>Can’t remember</c:v>
                </c:pt>
                <c:pt idx="8">
                  <c:v>Total</c:v>
                </c:pt>
              </c:strCache>
            </c:strRef>
          </c:cat>
          <c:val>
            <c:numRef>
              <c:f>Sheet1!$B$2:$B$9</c:f>
              <c:numCache>
                <c:formatCode>General</c:formatCode>
                <c:ptCount val="8"/>
                <c:pt idx="0">
                  <c:v>89</c:v>
                </c:pt>
                <c:pt idx="1">
                  <c:v>48</c:v>
                </c:pt>
                <c:pt idx="2">
                  <c:v>9</c:v>
                </c:pt>
                <c:pt idx="3">
                  <c:v>57</c:v>
                </c:pt>
                <c:pt idx="4">
                  <c:v>24</c:v>
                </c:pt>
                <c:pt idx="5">
                  <c:v>3</c:v>
                </c:pt>
                <c:pt idx="6">
                  <c:v>12</c:v>
                </c:pt>
                <c:pt idx="7">
                  <c:v>0</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Sheet1!$A$2:$A$10</c:f>
              <c:strCache>
                <c:ptCount val="9"/>
                <c:pt idx="0">
                  <c:v>I contacted an NHS service by telephone</c:v>
                </c:pt>
                <c:pt idx="1">
                  <c:v>A healthcare professional called me back</c:v>
                </c:pt>
                <c:pt idx="2">
                  <c:v>A healthcare professional visited me at home</c:v>
                </c:pt>
                <c:pt idx="3">
                  <c:v>I went to A&amp;E</c:v>
                </c:pt>
                <c:pt idx="4">
                  <c:v>I saw a pharmacist</c:v>
                </c:pt>
                <c:pt idx="5">
                  <c:v>I went to another general practice service</c:v>
                </c:pt>
                <c:pt idx="6">
                  <c:v>I went to another NHS service</c:v>
                </c:pt>
                <c:pt idx="7">
                  <c:v>Can’t remember</c:v>
                </c:pt>
                <c:pt idx="8">
                  <c:v>Total</c:v>
                </c:pt>
              </c:strCache>
            </c:strRef>
          </c:cat>
          <c:val>
            <c:numRef>
              <c:f>Sheet1!$C$2:$C$9</c:f>
              <c:numCache>
                <c:formatCode>General</c:formatCode>
                <c:ptCount val="8"/>
                <c:pt idx="0">
                  <c:v>30</c:v>
                </c:pt>
                <c:pt idx="1">
                  <c:v>27</c:v>
                </c:pt>
                <c:pt idx="2">
                  <c:v>0</c:v>
                </c:pt>
                <c:pt idx="3">
                  <c:v>35</c:v>
                </c:pt>
                <c:pt idx="4">
                  <c:v>0</c:v>
                </c:pt>
                <c:pt idx="5">
                  <c:v>0</c:v>
                </c:pt>
                <c:pt idx="6">
                  <c:v>20</c:v>
                </c:pt>
                <c:pt idx="7">
                  <c:v>17</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Sheet1!$A$2:$A$10</c:f>
              <c:strCache>
                <c:ptCount val="9"/>
                <c:pt idx="0">
                  <c:v>I contacted an NHS service by telephone</c:v>
                </c:pt>
                <c:pt idx="1">
                  <c:v>A healthcare professional called me back</c:v>
                </c:pt>
                <c:pt idx="2">
                  <c:v>A healthcare professional visited me at home</c:v>
                </c:pt>
                <c:pt idx="3">
                  <c:v>I went to A&amp;E</c:v>
                </c:pt>
                <c:pt idx="4">
                  <c:v>I saw a pharmacist</c:v>
                </c:pt>
                <c:pt idx="5">
                  <c:v>I went to another general practice service</c:v>
                </c:pt>
                <c:pt idx="6">
                  <c:v>I went to another NHS service</c:v>
                </c:pt>
                <c:pt idx="7">
                  <c:v>Can’t remember</c:v>
                </c:pt>
                <c:pt idx="8">
                  <c:v>Total</c:v>
                </c:pt>
              </c:strCache>
            </c:strRef>
          </c:cat>
          <c:val>
            <c:numRef>
              <c:f>Sheet1!$D$2:$D$9</c:f>
              <c:numCache>
                <c:formatCode>General</c:formatCode>
                <c:ptCount val="8"/>
                <c:pt idx="0">
                  <c:v>32</c:v>
                </c:pt>
                <c:pt idx="1">
                  <c:v>16</c:v>
                </c:pt>
                <c:pt idx="2">
                  <c:v>11</c:v>
                </c:pt>
                <c:pt idx="3">
                  <c:v>45</c:v>
                </c:pt>
                <c:pt idx="4">
                  <c:v>2</c:v>
                </c:pt>
                <c:pt idx="5">
                  <c:v>2</c:v>
                </c:pt>
                <c:pt idx="6">
                  <c:v>33</c:v>
                </c:pt>
                <c:pt idx="7">
                  <c:v>9</c:v>
                </c:pt>
              </c:numCache>
            </c:numRef>
          </c:val>
        </c:ser>
        <c:dLbls>
          <c:showLegendKey val="0"/>
          <c:showVal val="0"/>
          <c:showCatName val="0"/>
          <c:showSerName val="0"/>
          <c:showPercent val="0"/>
          <c:showBubbleSize val="0"/>
        </c:dLbls>
        <c:gapWidth val="150"/>
        <c:axId val="120451456"/>
        <c:axId val="120452992"/>
      </c:barChart>
      <c:catAx>
        <c:axId val="12045145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20452992"/>
        <c:crosses val="autoZero"/>
        <c:auto val="0"/>
        <c:lblAlgn val="ctr"/>
        <c:lblOffset val="100"/>
        <c:noMultiLvlLbl val="0"/>
      </c:catAx>
      <c:valAx>
        <c:axId val="120452992"/>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2045145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It was about right</c:v>
                </c:pt>
                <c:pt idx="1">
                  <c:v>It took too long</c:v>
                </c:pt>
                <c:pt idx="2">
                  <c:v>Total</c:v>
                </c:pt>
              </c:strCache>
            </c:strRef>
          </c:cat>
          <c:val>
            <c:numRef>
              <c:f>Sheet1!$B$2:$B$3</c:f>
              <c:numCache>
                <c:formatCode>General</c:formatCode>
                <c:ptCount val="2"/>
                <c:pt idx="0">
                  <c:v>66</c:v>
                </c:pt>
                <c:pt idx="1">
                  <c:v>34</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It was about right</c:v>
                </c:pt>
                <c:pt idx="1">
                  <c:v>It took too long</c:v>
                </c:pt>
                <c:pt idx="2">
                  <c:v>Total</c:v>
                </c:pt>
              </c:strCache>
            </c:strRef>
          </c:cat>
          <c:val>
            <c:numRef>
              <c:f>Sheet1!$C$2:$C$3</c:f>
              <c:numCache>
                <c:formatCode>General</c:formatCode>
                <c:ptCount val="2"/>
                <c:pt idx="0">
                  <c:v>62</c:v>
                </c:pt>
                <c:pt idx="1">
                  <c:v>38</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It was about right</c:v>
                </c:pt>
                <c:pt idx="1">
                  <c:v>It took too long</c:v>
                </c:pt>
                <c:pt idx="2">
                  <c:v>Total</c:v>
                </c:pt>
              </c:strCache>
            </c:strRef>
          </c:cat>
          <c:val>
            <c:numRef>
              <c:f>Sheet1!$D$2:$D$3</c:f>
              <c:numCache>
                <c:formatCode>General</c:formatCode>
                <c:ptCount val="2"/>
                <c:pt idx="0">
                  <c:v>42</c:v>
                </c:pt>
                <c:pt idx="1">
                  <c:v>58</c:v>
                </c:pt>
              </c:numCache>
            </c:numRef>
          </c:val>
        </c:ser>
        <c:dLbls>
          <c:showLegendKey val="0"/>
          <c:showVal val="0"/>
          <c:showCatName val="0"/>
          <c:showSerName val="0"/>
          <c:showPercent val="0"/>
          <c:showBubbleSize val="0"/>
        </c:dLbls>
        <c:gapWidth val="150"/>
        <c:axId val="120155136"/>
        <c:axId val="120161024"/>
      </c:barChart>
      <c:catAx>
        <c:axId val="120155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20161024"/>
        <c:crosses val="autoZero"/>
        <c:auto val="0"/>
        <c:lblAlgn val="ctr"/>
        <c:lblOffset val="100"/>
        <c:noMultiLvlLbl val="0"/>
      </c:catAx>
      <c:valAx>
        <c:axId val="12016102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2015513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Sheet1!$B$2:$B$3</c:f>
              <c:numCache>
                <c:formatCode>General</c:formatCode>
                <c:ptCount val="2"/>
                <c:pt idx="0">
                  <c:v>96</c:v>
                </c:pt>
                <c:pt idx="1">
                  <c:v>4</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Sheet1!$C$2:$C$3</c:f>
              <c:numCache>
                <c:formatCode>General</c:formatCode>
                <c:ptCount val="2"/>
                <c:pt idx="0">
                  <c:v>90</c:v>
                </c:pt>
                <c:pt idx="1">
                  <c:v>10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Sheet1!$D$2:$D$3</c:f>
              <c:numCache>
                <c:formatCode>General</c:formatCode>
                <c:ptCount val="2"/>
                <c:pt idx="0">
                  <c:v>81</c:v>
                </c:pt>
                <c:pt idx="1">
                  <c:v>19</c:v>
                </c:pt>
              </c:numCache>
            </c:numRef>
          </c:val>
        </c:ser>
        <c:dLbls>
          <c:showLegendKey val="0"/>
          <c:showVal val="0"/>
          <c:showCatName val="0"/>
          <c:showSerName val="0"/>
          <c:showPercent val="0"/>
          <c:showBubbleSize val="0"/>
        </c:dLbls>
        <c:gapWidth val="150"/>
        <c:axId val="120063872"/>
        <c:axId val="120065408"/>
      </c:barChart>
      <c:catAx>
        <c:axId val="120063872"/>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20065408"/>
        <c:crosses val="autoZero"/>
        <c:auto val="0"/>
        <c:lblAlgn val="ctr"/>
        <c:lblOffset val="100"/>
        <c:noMultiLvlLbl val="0"/>
      </c:catAx>
      <c:valAx>
        <c:axId val="120065408"/>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20063872"/>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Sheet1!$A$2:$A$6</c:f>
              <c:strCache>
                <c:ptCount val="5"/>
                <c:pt idx="0">
                  <c:v>Booking appointments online</c:v>
                </c:pt>
                <c:pt idx="1">
                  <c:v>Ordering repeat prescriptions online</c:v>
                </c:pt>
                <c:pt idx="2">
                  <c:v>Accessing my medical records online</c:v>
                </c:pt>
                <c:pt idx="3">
                  <c:v>None of these</c:v>
                </c:pt>
                <c:pt idx="4">
                  <c:v>Total</c:v>
                </c:pt>
              </c:strCache>
            </c:strRef>
          </c:cat>
          <c:val>
            <c:numRef>
              <c:f>Sheet1!$B$2:$B$5</c:f>
              <c:numCache>
                <c:formatCode>General</c:formatCode>
                <c:ptCount val="4"/>
                <c:pt idx="0">
                  <c:v>17</c:v>
                </c:pt>
                <c:pt idx="1">
                  <c:v>18</c:v>
                </c:pt>
                <c:pt idx="2">
                  <c:v>5</c:v>
                </c:pt>
                <c:pt idx="3">
                  <c:v>74</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Sheet1!$A$2:$A$6</c:f>
              <c:strCache>
                <c:ptCount val="5"/>
                <c:pt idx="0">
                  <c:v>Booking appointments online</c:v>
                </c:pt>
                <c:pt idx="1">
                  <c:v>Ordering repeat prescriptions online</c:v>
                </c:pt>
                <c:pt idx="2">
                  <c:v>Accessing my medical records online</c:v>
                </c:pt>
                <c:pt idx="3">
                  <c:v>None of these</c:v>
                </c:pt>
                <c:pt idx="4">
                  <c:v>Total</c:v>
                </c:pt>
              </c:strCache>
            </c:strRef>
          </c:cat>
          <c:val>
            <c:numRef>
              <c:f>Sheet1!$C$2:$C$5</c:f>
              <c:numCache>
                <c:formatCode>General</c:formatCode>
                <c:ptCount val="4"/>
                <c:pt idx="0">
                  <c:v>16</c:v>
                </c:pt>
                <c:pt idx="1">
                  <c:v>13</c:v>
                </c:pt>
                <c:pt idx="2">
                  <c:v>3</c:v>
                </c:pt>
                <c:pt idx="3">
                  <c:v>77</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Sheet1!$A$2:$A$6</c:f>
              <c:strCache>
                <c:ptCount val="5"/>
                <c:pt idx="0">
                  <c:v>Booking appointments online</c:v>
                </c:pt>
                <c:pt idx="1">
                  <c:v>Ordering repeat prescriptions online</c:v>
                </c:pt>
                <c:pt idx="2">
                  <c:v>Accessing my medical records online</c:v>
                </c:pt>
                <c:pt idx="3">
                  <c:v>None of these</c:v>
                </c:pt>
                <c:pt idx="4">
                  <c:v>Total</c:v>
                </c:pt>
              </c:strCache>
            </c:strRef>
          </c:cat>
          <c:val>
            <c:numRef>
              <c:f>Sheet1!$D$2:$D$5</c:f>
              <c:numCache>
                <c:formatCode>General</c:formatCode>
                <c:ptCount val="4"/>
                <c:pt idx="0">
                  <c:v>24</c:v>
                </c:pt>
                <c:pt idx="1">
                  <c:v>15</c:v>
                </c:pt>
                <c:pt idx="2">
                  <c:v>2</c:v>
                </c:pt>
                <c:pt idx="3">
                  <c:v>72</c:v>
                </c:pt>
              </c:numCache>
            </c:numRef>
          </c:val>
        </c:ser>
        <c:dLbls>
          <c:showLegendKey val="0"/>
          <c:showVal val="0"/>
          <c:showCatName val="0"/>
          <c:showSerName val="0"/>
          <c:showPercent val="0"/>
          <c:showBubbleSize val="0"/>
        </c:dLbls>
        <c:gapWidth val="150"/>
        <c:axId val="92750208"/>
        <c:axId val="92751744"/>
      </c:barChart>
      <c:catAx>
        <c:axId val="9275020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2751744"/>
        <c:crosses val="autoZero"/>
        <c:auto val="0"/>
        <c:lblAlgn val="ctr"/>
        <c:lblOffset val="100"/>
        <c:noMultiLvlLbl val="0"/>
      </c:catAx>
      <c:valAx>
        <c:axId val="92751744"/>
        <c:scaling>
          <c:orientation val="minMax"/>
          <c:min val="0"/>
        </c:scaling>
        <c:delete val="0"/>
        <c:axPos val="l"/>
        <c:title>
          <c:tx>
            <c:rich>
              <a:bodyPr vert="horz" rIns="127000"/>
              <a:lstStyle/>
              <a:p>
                <a:pPr>
                  <a:defRPr/>
                </a:pPr>
                <a:r>
                  <a:rPr lang="en-GB"/>
                  <a:t>%</a:t>
                </a:r>
              </a:p>
            </c:rich>
          </c:tx>
          <c:layout/>
          <c:overlay val="0"/>
        </c:title>
        <c:numFmt formatCode="General" sourceLinked="1"/>
        <c:majorTickMark val="out"/>
        <c:minorTickMark val="none"/>
        <c:tickLblPos val="nextTo"/>
        <c:txPr>
          <a:bodyPr/>
          <a:lstStyle/>
          <a:p>
            <a:pPr>
              <a:defRPr sz="1100" smtId="4294967295">
                <a:effectLst/>
              </a:defRPr>
            </a:pPr>
            <a:endParaRPr lang="en-US"/>
          </a:p>
        </c:txPr>
        <c:crossAx val="92750208"/>
        <c:crosses val="autoZero"/>
        <c:crossBetween val="between"/>
      </c:valAx>
    </c:plotArea>
    <c:legend>
      <c:legendPos val="r"/>
      <c:layout/>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Sheet1!$B$2:$B$3</c:f>
              <c:numCache>
                <c:formatCode>General</c:formatCode>
                <c:ptCount val="2"/>
                <c:pt idx="0">
                  <c:v>69</c:v>
                </c:pt>
                <c:pt idx="1">
                  <c:v>24</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Sheet1!$C$2:$C$3</c:f>
              <c:numCache>
                <c:formatCode>General</c:formatCode>
                <c:ptCount val="2"/>
                <c:pt idx="0">
                  <c:v>63</c:v>
                </c:pt>
                <c:pt idx="1">
                  <c:v>18</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Good</c:v>
                </c:pt>
                <c:pt idx="1">
                  <c:v>Poor</c:v>
                </c:pt>
              </c:strCache>
            </c:strRef>
          </c:cat>
          <c:val>
            <c:numRef>
              <c:f>Sheet1!$D$2:$D$3</c:f>
              <c:numCache>
                <c:formatCode>General</c:formatCode>
                <c:ptCount val="2"/>
                <c:pt idx="0">
                  <c:v>56</c:v>
                </c:pt>
                <c:pt idx="1">
                  <c:v>15</c:v>
                </c:pt>
              </c:numCache>
            </c:numRef>
          </c:val>
        </c:ser>
        <c:dLbls>
          <c:showLegendKey val="0"/>
          <c:showVal val="0"/>
          <c:showCatName val="0"/>
          <c:showSerName val="0"/>
          <c:showPercent val="0"/>
          <c:showBubbleSize val="0"/>
        </c:dLbls>
        <c:gapWidth val="150"/>
        <c:axId val="120718848"/>
        <c:axId val="120720384"/>
      </c:barChart>
      <c:catAx>
        <c:axId val="12071884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20720384"/>
        <c:crosses val="autoZero"/>
        <c:auto val="0"/>
        <c:lblAlgn val="ctr"/>
        <c:lblOffset val="100"/>
        <c:noMultiLvlLbl val="0"/>
      </c:catAx>
      <c:valAx>
        <c:axId val="12072038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20718848"/>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Male</c:v>
                </c:pt>
                <c:pt idx="1">
                  <c:v>Female</c:v>
                </c:pt>
                <c:pt idx="2">
                  <c:v>Total</c:v>
                </c:pt>
              </c:strCache>
            </c:strRef>
          </c:cat>
          <c:val>
            <c:numRef>
              <c:f>Sheet1!$B$2:$B$3</c:f>
              <c:numCache>
                <c:formatCode>General</c:formatCode>
                <c:ptCount val="2"/>
                <c:pt idx="0">
                  <c:v>56</c:v>
                </c:pt>
                <c:pt idx="1">
                  <c:v>44</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Male</c:v>
                </c:pt>
                <c:pt idx="1">
                  <c:v>Female</c:v>
                </c:pt>
                <c:pt idx="2">
                  <c:v>Total</c:v>
                </c:pt>
              </c:strCache>
            </c:strRef>
          </c:cat>
          <c:val>
            <c:numRef>
              <c:f>Sheet1!$C$2:$C$3</c:f>
              <c:numCache>
                <c:formatCode>General</c:formatCode>
                <c:ptCount val="2"/>
                <c:pt idx="0">
                  <c:v>48</c:v>
                </c:pt>
                <c:pt idx="1">
                  <c:v>52</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Male</c:v>
                </c:pt>
                <c:pt idx="1">
                  <c:v>Female</c:v>
                </c:pt>
                <c:pt idx="2">
                  <c:v>Total</c:v>
                </c:pt>
              </c:strCache>
            </c:strRef>
          </c:cat>
          <c:val>
            <c:numRef>
              <c:f>Sheet1!$D$2:$D$3</c:f>
              <c:numCache>
                <c:formatCode>General</c:formatCode>
                <c:ptCount val="2"/>
                <c:pt idx="0">
                  <c:v>51</c:v>
                </c:pt>
                <c:pt idx="1">
                  <c:v>49</c:v>
                </c:pt>
              </c:numCache>
            </c:numRef>
          </c:val>
        </c:ser>
        <c:dLbls>
          <c:showLegendKey val="0"/>
          <c:showVal val="0"/>
          <c:showCatName val="0"/>
          <c:showSerName val="0"/>
          <c:showPercent val="0"/>
          <c:showBubbleSize val="0"/>
        </c:dLbls>
        <c:gapWidth val="150"/>
        <c:axId val="120484224"/>
        <c:axId val="120485760"/>
      </c:barChart>
      <c:catAx>
        <c:axId val="120484224"/>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20485760"/>
        <c:crosses val="autoZero"/>
        <c:auto val="0"/>
        <c:lblAlgn val="ctr"/>
        <c:lblOffset val="100"/>
        <c:noMultiLvlLbl val="0"/>
      </c:catAx>
      <c:valAx>
        <c:axId val="12048576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20484224"/>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Sheet1!$A$2:$A$10</c:f>
              <c:strCache>
                <c:ptCount val="9"/>
                <c:pt idx="0">
                  <c:v>aged 16 to 24</c:v>
                </c:pt>
                <c:pt idx="1">
                  <c:v>aged 25 to 34</c:v>
                </c:pt>
                <c:pt idx="2">
                  <c:v>aged 35 to 44</c:v>
                </c:pt>
                <c:pt idx="3">
                  <c:v>aged 45 to 54</c:v>
                </c:pt>
                <c:pt idx="4">
                  <c:v>aged 55 to 64</c:v>
                </c:pt>
                <c:pt idx="5">
                  <c:v>aged 65 to 74</c:v>
                </c:pt>
                <c:pt idx="6">
                  <c:v>aged 75 to 84</c:v>
                </c:pt>
                <c:pt idx="7">
                  <c:v>aged 85 and over</c:v>
                </c:pt>
                <c:pt idx="8">
                  <c:v>Total</c:v>
                </c:pt>
              </c:strCache>
            </c:strRef>
          </c:cat>
          <c:val>
            <c:numRef>
              <c:f>Sheet1!$B$2:$B$9</c:f>
              <c:numCache>
                <c:formatCode>General</c:formatCode>
                <c:ptCount val="8"/>
                <c:pt idx="0">
                  <c:v>8</c:v>
                </c:pt>
                <c:pt idx="1">
                  <c:v>11</c:v>
                </c:pt>
                <c:pt idx="2">
                  <c:v>12</c:v>
                </c:pt>
                <c:pt idx="3">
                  <c:v>19</c:v>
                </c:pt>
                <c:pt idx="4">
                  <c:v>18</c:v>
                </c:pt>
                <c:pt idx="5">
                  <c:v>20</c:v>
                </c:pt>
                <c:pt idx="6">
                  <c:v>10</c:v>
                </c:pt>
                <c:pt idx="7">
                  <c:v>4</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Sheet1!$A$2:$A$10</c:f>
              <c:strCache>
                <c:ptCount val="9"/>
                <c:pt idx="0">
                  <c:v>aged 16 to 24</c:v>
                </c:pt>
                <c:pt idx="1">
                  <c:v>aged 25 to 34</c:v>
                </c:pt>
                <c:pt idx="2">
                  <c:v>aged 35 to 44</c:v>
                </c:pt>
                <c:pt idx="3">
                  <c:v>aged 45 to 54</c:v>
                </c:pt>
                <c:pt idx="4">
                  <c:v>aged 55 to 64</c:v>
                </c:pt>
                <c:pt idx="5">
                  <c:v>aged 65 to 74</c:v>
                </c:pt>
                <c:pt idx="6">
                  <c:v>aged 75 to 84</c:v>
                </c:pt>
                <c:pt idx="7">
                  <c:v>aged 85 and over</c:v>
                </c:pt>
                <c:pt idx="8">
                  <c:v>Total</c:v>
                </c:pt>
              </c:strCache>
            </c:strRef>
          </c:cat>
          <c:val>
            <c:numRef>
              <c:f>Sheet1!$C$2:$C$9</c:f>
              <c:numCache>
                <c:formatCode>General</c:formatCode>
                <c:ptCount val="8"/>
                <c:pt idx="0">
                  <c:v>19</c:v>
                </c:pt>
                <c:pt idx="1">
                  <c:v>12</c:v>
                </c:pt>
                <c:pt idx="2">
                  <c:v>3</c:v>
                </c:pt>
                <c:pt idx="3">
                  <c:v>23</c:v>
                </c:pt>
                <c:pt idx="4">
                  <c:v>14</c:v>
                </c:pt>
                <c:pt idx="5">
                  <c:v>19</c:v>
                </c:pt>
                <c:pt idx="6">
                  <c:v>9</c:v>
                </c:pt>
                <c:pt idx="7">
                  <c:v>1</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Sheet1!$A$2:$A$10</c:f>
              <c:strCache>
                <c:ptCount val="9"/>
                <c:pt idx="0">
                  <c:v>aged 16 to 24</c:v>
                </c:pt>
                <c:pt idx="1">
                  <c:v>aged 25 to 34</c:v>
                </c:pt>
                <c:pt idx="2">
                  <c:v>aged 35 to 44</c:v>
                </c:pt>
                <c:pt idx="3">
                  <c:v>aged 45 to 54</c:v>
                </c:pt>
                <c:pt idx="4">
                  <c:v>aged 55 to 64</c:v>
                </c:pt>
                <c:pt idx="5">
                  <c:v>aged 65 to 74</c:v>
                </c:pt>
                <c:pt idx="6">
                  <c:v>aged 75 to 84</c:v>
                </c:pt>
                <c:pt idx="7">
                  <c:v>aged 85 and over</c:v>
                </c:pt>
                <c:pt idx="8">
                  <c:v>Total</c:v>
                </c:pt>
              </c:strCache>
            </c:strRef>
          </c:cat>
          <c:val>
            <c:numRef>
              <c:f>Sheet1!$D$2:$D$9</c:f>
              <c:numCache>
                <c:formatCode>General</c:formatCode>
                <c:ptCount val="8"/>
                <c:pt idx="0">
                  <c:v>9</c:v>
                </c:pt>
                <c:pt idx="1">
                  <c:v>13</c:v>
                </c:pt>
                <c:pt idx="2">
                  <c:v>13</c:v>
                </c:pt>
                <c:pt idx="3">
                  <c:v>23</c:v>
                </c:pt>
                <c:pt idx="4">
                  <c:v>14</c:v>
                </c:pt>
                <c:pt idx="5">
                  <c:v>15</c:v>
                </c:pt>
                <c:pt idx="6">
                  <c:v>10</c:v>
                </c:pt>
                <c:pt idx="7">
                  <c:v>4</c:v>
                </c:pt>
              </c:numCache>
            </c:numRef>
          </c:val>
        </c:ser>
        <c:dLbls>
          <c:showLegendKey val="0"/>
          <c:showVal val="0"/>
          <c:showCatName val="0"/>
          <c:showSerName val="0"/>
          <c:showPercent val="0"/>
          <c:showBubbleSize val="0"/>
        </c:dLbls>
        <c:gapWidth val="150"/>
        <c:axId val="120581120"/>
        <c:axId val="120595200"/>
      </c:barChart>
      <c:catAx>
        <c:axId val="12058112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20595200"/>
        <c:crosses val="autoZero"/>
        <c:auto val="0"/>
        <c:lblAlgn val="ctr"/>
        <c:lblOffset val="100"/>
        <c:noMultiLvlLbl val="0"/>
      </c:catAx>
      <c:valAx>
        <c:axId val="12059520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20581120"/>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Sheet1!$A$2:$A$20</c:f>
              <c:strCache>
                <c:ptCount val="19"/>
                <c:pt idx="0">
                  <c:v>English / Welsh / Scottish / Northern Irish / British</c:v>
                </c:pt>
                <c:pt idx="1">
                  <c:v>Irish</c:v>
                </c:pt>
                <c:pt idx="2">
                  <c:v>Gypsy or Irish Traveller</c:v>
                </c:pt>
                <c:pt idx="3">
                  <c:v>Any other White background</c:v>
                </c:pt>
                <c:pt idx="4">
                  <c:v>White and Black Caribbean</c:v>
                </c:pt>
                <c:pt idx="5">
                  <c:v>White and Black African</c:v>
                </c:pt>
                <c:pt idx="6">
                  <c:v>White and Asian</c:v>
                </c:pt>
                <c:pt idx="7">
                  <c:v>Any other Mixed / multiple ethnic background</c:v>
                </c:pt>
                <c:pt idx="8">
                  <c:v>Indian</c:v>
                </c:pt>
                <c:pt idx="9">
                  <c:v>Pakistani</c:v>
                </c:pt>
                <c:pt idx="10">
                  <c:v>Bangladeshi</c:v>
                </c:pt>
                <c:pt idx="11">
                  <c:v>Chinese</c:v>
                </c:pt>
                <c:pt idx="12">
                  <c:v>Any other Asian background</c:v>
                </c:pt>
                <c:pt idx="13">
                  <c:v>African</c:v>
                </c:pt>
                <c:pt idx="14">
                  <c:v>Caribbean</c:v>
                </c:pt>
                <c:pt idx="15">
                  <c:v>Any other Black / African / Caribbean background</c:v>
                </c:pt>
                <c:pt idx="16">
                  <c:v>Arab</c:v>
                </c:pt>
                <c:pt idx="17">
                  <c:v>Any other ethnic group</c:v>
                </c:pt>
                <c:pt idx="18">
                  <c:v>Total</c:v>
                </c:pt>
              </c:strCache>
            </c:strRef>
          </c:cat>
          <c:val>
            <c:numRef>
              <c:f>Sheet1!$B$2:$B$19</c:f>
              <c:numCache>
                <c:formatCode>General</c:formatCode>
                <c:ptCount val="18"/>
                <c:pt idx="0">
                  <c:v>97</c:v>
                </c:pt>
                <c:pt idx="1">
                  <c:v>0</c:v>
                </c:pt>
                <c:pt idx="2">
                  <c:v>0</c:v>
                </c:pt>
                <c:pt idx="3">
                  <c:v>2</c:v>
                </c:pt>
                <c:pt idx="4">
                  <c:v>0</c:v>
                </c:pt>
                <c:pt idx="5">
                  <c:v>0</c:v>
                </c:pt>
                <c:pt idx="6">
                  <c:v>1</c:v>
                </c:pt>
                <c:pt idx="7">
                  <c:v>0</c:v>
                </c:pt>
                <c:pt idx="8">
                  <c:v>0</c:v>
                </c:pt>
                <c:pt idx="9">
                  <c:v>0</c:v>
                </c:pt>
                <c:pt idx="10">
                  <c:v>0</c:v>
                </c:pt>
                <c:pt idx="11">
                  <c:v>1</c:v>
                </c:pt>
                <c:pt idx="12">
                  <c:v>0</c:v>
                </c:pt>
                <c:pt idx="13">
                  <c:v>0</c:v>
                </c:pt>
                <c:pt idx="14">
                  <c:v>0</c:v>
                </c:pt>
                <c:pt idx="15">
                  <c:v>0</c:v>
                </c:pt>
                <c:pt idx="16">
                  <c:v>0</c:v>
                </c:pt>
                <c:pt idx="17">
                  <c:v>0</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Sheet1!$A$2:$A$20</c:f>
              <c:strCache>
                <c:ptCount val="19"/>
                <c:pt idx="0">
                  <c:v>English / Welsh / Scottish / Northern Irish / British</c:v>
                </c:pt>
                <c:pt idx="1">
                  <c:v>Irish</c:v>
                </c:pt>
                <c:pt idx="2">
                  <c:v>Gypsy or Irish Traveller</c:v>
                </c:pt>
                <c:pt idx="3">
                  <c:v>Any other White background</c:v>
                </c:pt>
                <c:pt idx="4">
                  <c:v>White and Black Caribbean</c:v>
                </c:pt>
                <c:pt idx="5">
                  <c:v>White and Black African</c:v>
                </c:pt>
                <c:pt idx="6">
                  <c:v>White and Asian</c:v>
                </c:pt>
                <c:pt idx="7">
                  <c:v>Any other Mixed / multiple ethnic background</c:v>
                </c:pt>
                <c:pt idx="8">
                  <c:v>Indian</c:v>
                </c:pt>
                <c:pt idx="9">
                  <c:v>Pakistani</c:v>
                </c:pt>
                <c:pt idx="10">
                  <c:v>Bangladeshi</c:v>
                </c:pt>
                <c:pt idx="11">
                  <c:v>Chinese</c:v>
                </c:pt>
                <c:pt idx="12">
                  <c:v>Any other Asian background</c:v>
                </c:pt>
                <c:pt idx="13">
                  <c:v>African</c:v>
                </c:pt>
                <c:pt idx="14">
                  <c:v>Caribbean</c:v>
                </c:pt>
                <c:pt idx="15">
                  <c:v>Any other Black / African / Caribbean background</c:v>
                </c:pt>
                <c:pt idx="16">
                  <c:v>Arab</c:v>
                </c:pt>
                <c:pt idx="17">
                  <c:v>Any other ethnic group</c:v>
                </c:pt>
                <c:pt idx="18">
                  <c:v>Total</c:v>
                </c:pt>
              </c:strCache>
            </c:strRef>
          </c:cat>
          <c:val>
            <c:numRef>
              <c:f>Sheet1!$C$2:$C$19</c:f>
              <c:numCache>
                <c:formatCode>General</c:formatCode>
                <c:ptCount val="18"/>
                <c:pt idx="0">
                  <c:v>100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Sheet1!$A$2:$A$20</c:f>
              <c:strCache>
                <c:ptCount val="19"/>
                <c:pt idx="0">
                  <c:v>English / Welsh / Scottish / Northern Irish / British</c:v>
                </c:pt>
                <c:pt idx="1">
                  <c:v>Irish</c:v>
                </c:pt>
                <c:pt idx="2">
                  <c:v>Gypsy or Irish Traveller</c:v>
                </c:pt>
                <c:pt idx="3">
                  <c:v>Any other White background</c:v>
                </c:pt>
                <c:pt idx="4">
                  <c:v>White and Black Caribbean</c:v>
                </c:pt>
                <c:pt idx="5">
                  <c:v>White and Black African</c:v>
                </c:pt>
                <c:pt idx="6">
                  <c:v>White and Asian</c:v>
                </c:pt>
                <c:pt idx="7">
                  <c:v>Any other Mixed / multiple ethnic background</c:v>
                </c:pt>
                <c:pt idx="8">
                  <c:v>Indian</c:v>
                </c:pt>
                <c:pt idx="9">
                  <c:v>Pakistani</c:v>
                </c:pt>
                <c:pt idx="10">
                  <c:v>Bangladeshi</c:v>
                </c:pt>
                <c:pt idx="11">
                  <c:v>Chinese</c:v>
                </c:pt>
                <c:pt idx="12">
                  <c:v>Any other Asian background</c:v>
                </c:pt>
                <c:pt idx="13">
                  <c:v>African</c:v>
                </c:pt>
                <c:pt idx="14">
                  <c:v>Caribbean</c:v>
                </c:pt>
                <c:pt idx="15">
                  <c:v>Any other Black / African / Caribbean background</c:v>
                </c:pt>
                <c:pt idx="16">
                  <c:v>Arab</c:v>
                </c:pt>
                <c:pt idx="17">
                  <c:v>Any other ethnic group</c:v>
                </c:pt>
                <c:pt idx="18">
                  <c:v>Total</c:v>
                </c:pt>
              </c:strCache>
            </c:strRef>
          </c:cat>
          <c:val>
            <c:numRef>
              <c:f>Sheet1!$D$2:$D$19</c:f>
              <c:numCache>
                <c:formatCode>General</c:formatCode>
                <c:ptCount val="18"/>
                <c:pt idx="0">
                  <c:v>97</c:v>
                </c:pt>
                <c:pt idx="1">
                  <c:v>1</c:v>
                </c:pt>
                <c:pt idx="2">
                  <c:v>0</c:v>
                </c:pt>
                <c:pt idx="3">
                  <c:v>2</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numCache>
            </c:numRef>
          </c:val>
        </c:ser>
        <c:dLbls>
          <c:showLegendKey val="0"/>
          <c:showVal val="0"/>
          <c:showCatName val="0"/>
          <c:showSerName val="0"/>
          <c:showPercent val="0"/>
          <c:showBubbleSize val="0"/>
        </c:dLbls>
        <c:gapWidth val="150"/>
        <c:axId val="120797056"/>
        <c:axId val="120798592"/>
      </c:barChart>
      <c:catAx>
        <c:axId val="12079705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20798592"/>
        <c:crosses val="autoZero"/>
        <c:auto val="0"/>
        <c:lblAlgn val="ctr"/>
        <c:lblOffset val="100"/>
        <c:noMultiLvlLbl val="0"/>
      </c:catAx>
      <c:valAx>
        <c:axId val="120798592"/>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20797056"/>
        <c:crosses val="autoZero"/>
        <c:crossBetween val="between"/>
      </c:valAx>
    </c:plotArea>
    <c:legend>
      <c:legendPos val="b"/>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Sheet1!$A$2:$A$10</c:f>
              <c:strCache>
                <c:ptCount val="9"/>
                <c:pt idx="0">
                  <c:v>Full-time paid work (30 hours or more each week)</c:v>
                </c:pt>
                <c:pt idx="1">
                  <c:v>Part-time paid work (under 30 hours each week)</c:v>
                </c:pt>
                <c:pt idx="2">
                  <c:v>Full-time education at school, college or university</c:v>
                </c:pt>
                <c:pt idx="3">
                  <c:v>Unemployed</c:v>
                </c:pt>
                <c:pt idx="4">
                  <c:v>Permanently sick or disabled</c:v>
                </c:pt>
                <c:pt idx="5">
                  <c:v>Fully retired from work</c:v>
                </c:pt>
                <c:pt idx="6">
                  <c:v>Looking after the family or home</c:v>
                </c:pt>
                <c:pt idx="7">
                  <c:v>Doing something else</c:v>
                </c:pt>
                <c:pt idx="8">
                  <c:v>Total</c:v>
                </c:pt>
              </c:strCache>
            </c:strRef>
          </c:cat>
          <c:val>
            <c:numRef>
              <c:f>Sheet1!$B$2:$B$9</c:f>
              <c:numCache>
                <c:formatCode>General</c:formatCode>
                <c:ptCount val="8"/>
                <c:pt idx="0">
                  <c:v>33</c:v>
                </c:pt>
                <c:pt idx="1">
                  <c:v>20</c:v>
                </c:pt>
                <c:pt idx="2">
                  <c:v>4</c:v>
                </c:pt>
                <c:pt idx="3">
                  <c:v>4</c:v>
                </c:pt>
                <c:pt idx="4">
                  <c:v>3</c:v>
                </c:pt>
                <c:pt idx="5">
                  <c:v>34</c:v>
                </c:pt>
                <c:pt idx="6">
                  <c:v>1</c:v>
                </c:pt>
                <c:pt idx="7">
                  <c:v>1</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Sheet1!$A$2:$A$10</c:f>
              <c:strCache>
                <c:ptCount val="9"/>
                <c:pt idx="0">
                  <c:v>Full-time paid work (30 hours or more each week)</c:v>
                </c:pt>
                <c:pt idx="1">
                  <c:v>Part-time paid work (under 30 hours each week)</c:v>
                </c:pt>
                <c:pt idx="2">
                  <c:v>Full-time education at school, college or university</c:v>
                </c:pt>
                <c:pt idx="3">
                  <c:v>Unemployed</c:v>
                </c:pt>
                <c:pt idx="4">
                  <c:v>Permanently sick or disabled</c:v>
                </c:pt>
                <c:pt idx="5">
                  <c:v>Fully retired from work</c:v>
                </c:pt>
                <c:pt idx="6">
                  <c:v>Looking after the family or home</c:v>
                </c:pt>
                <c:pt idx="7">
                  <c:v>Doing something else</c:v>
                </c:pt>
                <c:pt idx="8">
                  <c:v>Total</c:v>
                </c:pt>
              </c:strCache>
            </c:strRef>
          </c:cat>
          <c:val>
            <c:numRef>
              <c:f>Sheet1!$C$2:$C$9</c:f>
              <c:numCache>
                <c:formatCode>General</c:formatCode>
                <c:ptCount val="8"/>
                <c:pt idx="0">
                  <c:v>42</c:v>
                </c:pt>
                <c:pt idx="1">
                  <c:v>13</c:v>
                </c:pt>
                <c:pt idx="2">
                  <c:v>4</c:v>
                </c:pt>
                <c:pt idx="3">
                  <c:v>1</c:v>
                </c:pt>
                <c:pt idx="4">
                  <c:v>1</c:v>
                </c:pt>
                <c:pt idx="5">
                  <c:v>30</c:v>
                </c:pt>
                <c:pt idx="6">
                  <c:v>3</c:v>
                </c:pt>
                <c:pt idx="7">
                  <c:v>5</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Sheet1!$A$2:$A$10</c:f>
              <c:strCache>
                <c:ptCount val="9"/>
                <c:pt idx="0">
                  <c:v>Full-time paid work (30 hours or more each week)</c:v>
                </c:pt>
                <c:pt idx="1">
                  <c:v>Part-time paid work (under 30 hours each week)</c:v>
                </c:pt>
                <c:pt idx="2">
                  <c:v>Full-time education at school, college or university</c:v>
                </c:pt>
                <c:pt idx="3">
                  <c:v>Unemployed</c:v>
                </c:pt>
                <c:pt idx="4">
                  <c:v>Permanently sick or disabled</c:v>
                </c:pt>
                <c:pt idx="5">
                  <c:v>Fully retired from work</c:v>
                </c:pt>
                <c:pt idx="6">
                  <c:v>Looking after the family or home</c:v>
                </c:pt>
                <c:pt idx="7">
                  <c:v>Doing something else</c:v>
                </c:pt>
                <c:pt idx="8">
                  <c:v>Total</c:v>
                </c:pt>
              </c:strCache>
            </c:strRef>
          </c:cat>
          <c:val>
            <c:numRef>
              <c:f>Sheet1!$D$2:$D$9</c:f>
              <c:numCache>
                <c:formatCode>General</c:formatCode>
                <c:ptCount val="8"/>
                <c:pt idx="0">
                  <c:v>45</c:v>
                </c:pt>
                <c:pt idx="1">
                  <c:v>15</c:v>
                </c:pt>
                <c:pt idx="2">
                  <c:v>4</c:v>
                </c:pt>
                <c:pt idx="3">
                  <c:v>1</c:v>
                </c:pt>
                <c:pt idx="4">
                  <c:v>3</c:v>
                </c:pt>
                <c:pt idx="5">
                  <c:v>30</c:v>
                </c:pt>
                <c:pt idx="6">
                  <c:v>2</c:v>
                </c:pt>
                <c:pt idx="7">
                  <c:v>0</c:v>
                </c:pt>
              </c:numCache>
            </c:numRef>
          </c:val>
        </c:ser>
        <c:dLbls>
          <c:showLegendKey val="0"/>
          <c:showVal val="0"/>
          <c:showCatName val="0"/>
          <c:showSerName val="0"/>
          <c:showPercent val="0"/>
          <c:showBubbleSize val="0"/>
        </c:dLbls>
        <c:gapWidth val="150"/>
        <c:axId val="120967936"/>
        <c:axId val="120969472"/>
      </c:barChart>
      <c:catAx>
        <c:axId val="1209679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20969472"/>
        <c:crosses val="autoZero"/>
        <c:auto val="0"/>
        <c:lblAlgn val="ctr"/>
        <c:lblOffset val="100"/>
        <c:noMultiLvlLbl val="0"/>
      </c:catAx>
      <c:valAx>
        <c:axId val="120969472"/>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2096793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Sheet1!$B$2:$B$3</c:f>
              <c:numCache>
                <c:formatCode>General</c:formatCode>
                <c:ptCount val="2"/>
                <c:pt idx="0">
                  <c:v>22</c:v>
                </c:pt>
                <c:pt idx="1">
                  <c:v>78</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Sheet1!$C$2:$C$3</c:f>
              <c:numCache>
                <c:formatCode>General</c:formatCode>
                <c:ptCount val="2"/>
                <c:pt idx="0">
                  <c:v>12</c:v>
                </c:pt>
                <c:pt idx="1">
                  <c:v>88</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Sheet1!$D$2:$D$3</c:f>
              <c:numCache>
                <c:formatCode>General</c:formatCode>
                <c:ptCount val="2"/>
                <c:pt idx="0">
                  <c:v>30</c:v>
                </c:pt>
                <c:pt idx="1">
                  <c:v>70</c:v>
                </c:pt>
              </c:numCache>
            </c:numRef>
          </c:val>
        </c:ser>
        <c:dLbls>
          <c:showLegendKey val="0"/>
          <c:showVal val="0"/>
          <c:showCatName val="0"/>
          <c:showSerName val="0"/>
          <c:showPercent val="0"/>
          <c:showBubbleSize val="0"/>
        </c:dLbls>
        <c:gapWidth val="150"/>
        <c:axId val="136949120"/>
        <c:axId val="136950912"/>
      </c:barChart>
      <c:catAx>
        <c:axId val="13694912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36950912"/>
        <c:crosses val="autoZero"/>
        <c:auto val="0"/>
        <c:lblAlgn val="ctr"/>
        <c:lblOffset val="100"/>
        <c:noMultiLvlLbl val="0"/>
      </c:catAx>
      <c:valAx>
        <c:axId val="136950912"/>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36949120"/>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No</c:v>
                </c:pt>
                <c:pt idx="1">
                  <c:v>Yes</c:v>
                </c:pt>
                <c:pt idx="2">
                  <c:v>Total</c:v>
                </c:pt>
              </c:strCache>
            </c:strRef>
          </c:cat>
          <c:val>
            <c:numRef>
              <c:f>Sheet1!$B$2:$B$3</c:f>
              <c:numCache>
                <c:formatCode>General</c:formatCode>
                <c:ptCount val="2"/>
                <c:pt idx="0">
                  <c:v>83</c:v>
                </c:pt>
                <c:pt idx="1">
                  <c:v>17</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No</c:v>
                </c:pt>
                <c:pt idx="1">
                  <c:v>Yes</c:v>
                </c:pt>
                <c:pt idx="2">
                  <c:v>Total</c:v>
                </c:pt>
              </c:strCache>
            </c:strRef>
          </c:cat>
          <c:val>
            <c:numRef>
              <c:f>Sheet1!$C$2:$C$3</c:f>
              <c:numCache>
                <c:formatCode>General</c:formatCode>
                <c:ptCount val="2"/>
                <c:pt idx="0">
                  <c:v>80</c:v>
                </c:pt>
                <c:pt idx="1">
                  <c:v>20</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No</c:v>
                </c:pt>
                <c:pt idx="1">
                  <c:v>Yes</c:v>
                </c:pt>
                <c:pt idx="2">
                  <c:v>Total</c:v>
                </c:pt>
              </c:strCache>
            </c:strRef>
          </c:cat>
          <c:val>
            <c:numRef>
              <c:f>Sheet1!$D$2:$D$3</c:f>
              <c:numCache>
                <c:formatCode>General</c:formatCode>
                <c:ptCount val="2"/>
                <c:pt idx="0">
                  <c:v>74</c:v>
                </c:pt>
                <c:pt idx="1">
                  <c:v>26</c:v>
                </c:pt>
              </c:numCache>
            </c:numRef>
          </c:val>
        </c:ser>
        <c:dLbls>
          <c:showLegendKey val="0"/>
          <c:showVal val="0"/>
          <c:showCatName val="0"/>
          <c:showSerName val="0"/>
          <c:showPercent val="0"/>
          <c:showBubbleSize val="0"/>
        </c:dLbls>
        <c:gapWidth val="150"/>
        <c:axId val="134560000"/>
        <c:axId val="134569984"/>
      </c:barChart>
      <c:catAx>
        <c:axId val="13456000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34569984"/>
        <c:crosses val="autoZero"/>
        <c:auto val="0"/>
        <c:lblAlgn val="ctr"/>
        <c:lblOffset val="100"/>
        <c:noMultiLvlLbl val="0"/>
      </c:catAx>
      <c:valAx>
        <c:axId val="13456998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34560000"/>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Sheet1!$B$2:$B$3</c:f>
              <c:numCache>
                <c:formatCode>General</c:formatCode>
                <c:ptCount val="2"/>
                <c:pt idx="0">
                  <c:v>0</c:v>
                </c:pt>
                <c:pt idx="1">
                  <c:v>100</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Sheet1!$C$2:$C$3</c:f>
              <c:numCache>
                <c:formatCode>General</c:formatCode>
                <c:ptCount val="2"/>
                <c:pt idx="0">
                  <c:v>1</c:v>
                </c:pt>
                <c:pt idx="1">
                  <c:v>99</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Sheet1!$D$2:$D$3</c:f>
              <c:numCache>
                <c:formatCode>General</c:formatCode>
                <c:ptCount val="2"/>
                <c:pt idx="0">
                  <c:v>0</c:v>
                </c:pt>
                <c:pt idx="1">
                  <c:v>100</c:v>
                </c:pt>
              </c:numCache>
            </c:numRef>
          </c:val>
        </c:ser>
        <c:dLbls>
          <c:showLegendKey val="0"/>
          <c:showVal val="0"/>
          <c:showCatName val="0"/>
          <c:showSerName val="0"/>
          <c:showPercent val="0"/>
          <c:showBubbleSize val="0"/>
        </c:dLbls>
        <c:gapWidth val="150"/>
        <c:axId val="134730880"/>
        <c:axId val="134732416"/>
      </c:barChart>
      <c:catAx>
        <c:axId val="13473088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34732416"/>
        <c:crosses val="autoZero"/>
        <c:auto val="0"/>
        <c:lblAlgn val="ctr"/>
        <c:lblOffset val="100"/>
        <c:noMultiLvlLbl val="0"/>
      </c:catAx>
      <c:valAx>
        <c:axId val="134732416"/>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34730880"/>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Sheet1!$A$2:$A$6</c:f>
              <c:strCache>
                <c:ptCount val="5"/>
                <c:pt idx="0">
                  <c:v>Never smoked</c:v>
                </c:pt>
                <c:pt idx="1">
                  <c:v>Former smoker</c:v>
                </c:pt>
                <c:pt idx="2">
                  <c:v>Occasional smoker</c:v>
                </c:pt>
                <c:pt idx="3">
                  <c:v>Regular smoker</c:v>
                </c:pt>
                <c:pt idx="4">
                  <c:v>Total</c:v>
                </c:pt>
              </c:strCache>
            </c:strRef>
          </c:cat>
          <c:val>
            <c:numRef>
              <c:f>Sheet1!$B$2:$B$5</c:f>
              <c:numCache>
                <c:formatCode>General</c:formatCode>
                <c:ptCount val="4"/>
                <c:pt idx="0">
                  <c:v>56</c:v>
                </c:pt>
                <c:pt idx="1">
                  <c:v>30</c:v>
                </c:pt>
                <c:pt idx="2">
                  <c:v>4</c:v>
                </c:pt>
                <c:pt idx="3">
                  <c:v>10</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Sheet1!$A$2:$A$6</c:f>
              <c:strCache>
                <c:ptCount val="5"/>
                <c:pt idx="0">
                  <c:v>Never smoked</c:v>
                </c:pt>
                <c:pt idx="1">
                  <c:v>Former smoker</c:v>
                </c:pt>
                <c:pt idx="2">
                  <c:v>Occasional smoker</c:v>
                </c:pt>
                <c:pt idx="3">
                  <c:v>Regular smoker</c:v>
                </c:pt>
                <c:pt idx="4">
                  <c:v>Total</c:v>
                </c:pt>
              </c:strCache>
            </c:strRef>
          </c:cat>
          <c:val>
            <c:numRef>
              <c:f>Sheet1!$C$2:$C$5</c:f>
              <c:numCache>
                <c:formatCode>General</c:formatCode>
                <c:ptCount val="4"/>
                <c:pt idx="0">
                  <c:v>64</c:v>
                </c:pt>
                <c:pt idx="1">
                  <c:v>33</c:v>
                </c:pt>
                <c:pt idx="2">
                  <c:v>1</c:v>
                </c:pt>
                <c:pt idx="3">
                  <c:v>2</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Sheet1!$A$2:$A$6</c:f>
              <c:strCache>
                <c:ptCount val="5"/>
                <c:pt idx="0">
                  <c:v>Never smoked</c:v>
                </c:pt>
                <c:pt idx="1">
                  <c:v>Former smoker</c:v>
                </c:pt>
                <c:pt idx="2">
                  <c:v>Occasional smoker</c:v>
                </c:pt>
                <c:pt idx="3">
                  <c:v>Regular smoker</c:v>
                </c:pt>
                <c:pt idx="4">
                  <c:v>Total</c:v>
                </c:pt>
              </c:strCache>
            </c:strRef>
          </c:cat>
          <c:val>
            <c:numRef>
              <c:f>Sheet1!$D$2:$D$5</c:f>
              <c:numCache>
                <c:formatCode>General</c:formatCode>
                <c:ptCount val="4"/>
                <c:pt idx="0">
                  <c:v>64</c:v>
                </c:pt>
                <c:pt idx="1">
                  <c:v>26</c:v>
                </c:pt>
                <c:pt idx="2">
                  <c:v>5</c:v>
                </c:pt>
                <c:pt idx="3">
                  <c:v>6</c:v>
                </c:pt>
              </c:numCache>
            </c:numRef>
          </c:val>
        </c:ser>
        <c:dLbls>
          <c:showLegendKey val="0"/>
          <c:showVal val="0"/>
          <c:showCatName val="0"/>
          <c:showSerName val="0"/>
          <c:showPercent val="0"/>
          <c:showBubbleSize val="0"/>
        </c:dLbls>
        <c:gapWidth val="150"/>
        <c:axId val="137043968"/>
        <c:axId val="137045504"/>
      </c:barChart>
      <c:catAx>
        <c:axId val="137043968"/>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37045504"/>
        <c:crosses val="autoZero"/>
        <c:auto val="0"/>
        <c:lblAlgn val="ctr"/>
        <c:lblOffset val="100"/>
        <c:noMultiLvlLbl val="0"/>
      </c:catAx>
      <c:valAx>
        <c:axId val="13704550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37043968"/>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5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Sheet1!$A$2:$A$7</c:f>
              <c:strCache>
                <c:ptCount val="6"/>
                <c:pt idx="0">
                  <c:v>Heterosexual or straight</c:v>
                </c:pt>
                <c:pt idx="1">
                  <c:v>Gay or lesbian</c:v>
                </c:pt>
                <c:pt idx="2">
                  <c:v>Bisexual</c:v>
                </c:pt>
                <c:pt idx="3">
                  <c:v>Other</c:v>
                </c:pt>
                <c:pt idx="4">
                  <c:v>Prefer not to say</c:v>
                </c:pt>
                <c:pt idx="5">
                  <c:v>Total</c:v>
                </c:pt>
              </c:strCache>
            </c:strRef>
          </c:cat>
          <c:val>
            <c:numRef>
              <c:f>Sheet1!$B$2:$B$6</c:f>
              <c:numCache>
                <c:formatCode>General</c:formatCode>
                <c:ptCount val="5"/>
                <c:pt idx="0">
                  <c:v>94</c:v>
                </c:pt>
                <c:pt idx="1">
                  <c:v>3</c:v>
                </c:pt>
                <c:pt idx="2">
                  <c:v>0</c:v>
                </c:pt>
                <c:pt idx="3">
                  <c:v>0</c:v>
                </c:pt>
                <c:pt idx="4">
                  <c:v>3</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Sheet1!$A$2:$A$7</c:f>
              <c:strCache>
                <c:ptCount val="6"/>
                <c:pt idx="0">
                  <c:v>Heterosexual or straight</c:v>
                </c:pt>
                <c:pt idx="1">
                  <c:v>Gay or lesbian</c:v>
                </c:pt>
                <c:pt idx="2">
                  <c:v>Bisexual</c:v>
                </c:pt>
                <c:pt idx="3">
                  <c:v>Other</c:v>
                </c:pt>
                <c:pt idx="4">
                  <c:v>Prefer not to say</c:v>
                </c:pt>
                <c:pt idx="5">
                  <c:v>Total</c:v>
                </c:pt>
              </c:strCache>
            </c:strRef>
          </c:cat>
          <c:val>
            <c:numRef>
              <c:f>Sheet1!$C$2:$C$6</c:f>
              <c:numCache>
                <c:formatCode>General</c:formatCode>
                <c:ptCount val="5"/>
                <c:pt idx="0">
                  <c:v>94</c:v>
                </c:pt>
                <c:pt idx="1">
                  <c:v>2</c:v>
                </c:pt>
                <c:pt idx="2">
                  <c:v>0</c:v>
                </c:pt>
                <c:pt idx="3">
                  <c:v>1</c:v>
                </c:pt>
                <c:pt idx="4">
                  <c:v>4</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Sheet1!$A$2:$A$7</c:f>
              <c:strCache>
                <c:ptCount val="6"/>
                <c:pt idx="0">
                  <c:v>Heterosexual or straight</c:v>
                </c:pt>
                <c:pt idx="1">
                  <c:v>Gay or lesbian</c:v>
                </c:pt>
                <c:pt idx="2">
                  <c:v>Bisexual</c:v>
                </c:pt>
                <c:pt idx="3">
                  <c:v>Other</c:v>
                </c:pt>
                <c:pt idx="4">
                  <c:v>Prefer not to say</c:v>
                </c:pt>
                <c:pt idx="5">
                  <c:v>Total</c:v>
                </c:pt>
              </c:strCache>
            </c:strRef>
          </c:cat>
          <c:val>
            <c:numRef>
              <c:f>Sheet1!$D$2:$D$6</c:f>
              <c:numCache>
                <c:formatCode>General</c:formatCode>
                <c:ptCount val="5"/>
                <c:pt idx="0">
                  <c:v>96</c:v>
                </c:pt>
                <c:pt idx="1">
                  <c:v>0</c:v>
                </c:pt>
                <c:pt idx="2">
                  <c:v>1</c:v>
                </c:pt>
                <c:pt idx="3">
                  <c:v>0</c:v>
                </c:pt>
                <c:pt idx="4">
                  <c:v>3</c:v>
                </c:pt>
              </c:numCache>
            </c:numRef>
          </c:val>
        </c:ser>
        <c:dLbls>
          <c:showLegendKey val="0"/>
          <c:showVal val="0"/>
          <c:showCatName val="0"/>
          <c:showSerName val="0"/>
          <c:showPercent val="0"/>
          <c:showBubbleSize val="0"/>
        </c:dLbls>
        <c:gapWidth val="150"/>
        <c:axId val="137534080"/>
        <c:axId val="137544064"/>
      </c:barChart>
      <c:catAx>
        <c:axId val="13753408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37544064"/>
        <c:crosses val="autoZero"/>
        <c:auto val="0"/>
        <c:lblAlgn val="ctr"/>
        <c:lblOffset val="100"/>
        <c:noMultiLvlLbl val="0"/>
      </c:catAx>
      <c:valAx>
        <c:axId val="137544064"/>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37534080"/>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Easy</c:v>
                </c:pt>
                <c:pt idx="1">
                  <c:v>Not easy</c:v>
                </c:pt>
                <c:pt idx="2">
                  <c:v>Total</c:v>
                </c:pt>
              </c:strCache>
            </c:strRef>
          </c:cat>
          <c:val>
            <c:numRef>
              <c:f>Sheet1!$B$2:$B$3</c:f>
              <c:numCache>
                <c:formatCode>General</c:formatCode>
                <c:ptCount val="2"/>
                <c:pt idx="0">
                  <c:v>75</c:v>
                </c:pt>
                <c:pt idx="1">
                  <c:v>25</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Easy</c:v>
                </c:pt>
                <c:pt idx="1">
                  <c:v>Not easy</c:v>
                </c:pt>
                <c:pt idx="2">
                  <c:v>Total</c:v>
                </c:pt>
              </c:strCache>
            </c:strRef>
          </c:cat>
          <c:val>
            <c:numRef>
              <c:f>Sheet1!$C$2:$C$3</c:f>
              <c:numCache>
                <c:formatCode>General</c:formatCode>
                <c:ptCount val="2"/>
                <c:pt idx="0">
                  <c:v>75</c:v>
                </c:pt>
                <c:pt idx="1">
                  <c:v>25</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Easy</c:v>
                </c:pt>
                <c:pt idx="1">
                  <c:v>Not easy</c:v>
                </c:pt>
                <c:pt idx="2">
                  <c:v>Total</c:v>
                </c:pt>
              </c:strCache>
            </c:strRef>
          </c:cat>
          <c:val>
            <c:numRef>
              <c:f>Sheet1!$D$2:$D$3</c:f>
              <c:numCache>
                <c:formatCode>General</c:formatCode>
                <c:ptCount val="2"/>
                <c:pt idx="0">
                  <c:v>88</c:v>
                </c:pt>
                <c:pt idx="1">
                  <c:v>12</c:v>
                </c:pt>
              </c:numCache>
            </c:numRef>
          </c:val>
        </c:ser>
        <c:dLbls>
          <c:showLegendKey val="0"/>
          <c:showVal val="0"/>
          <c:showCatName val="0"/>
          <c:showSerName val="0"/>
          <c:showPercent val="0"/>
          <c:showBubbleSize val="0"/>
        </c:dLbls>
        <c:gapWidth val="150"/>
        <c:axId val="94059520"/>
        <c:axId val="94073600"/>
      </c:barChart>
      <c:catAx>
        <c:axId val="9405952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4073600"/>
        <c:crosses val="autoZero"/>
        <c:auto val="0"/>
        <c:lblAlgn val="ctr"/>
        <c:lblOffset val="100"/>
        <c:noMultiLvlLbl val="0"/>
      </c:catAx>
      <c:valAx>
        <c:axId val="94073600"/>
        <c:scaling>
          <c:orientation val="minMax"/>
          <c:min val="0"/>
        </c:scaling>
        <c:delete val="0"/>
        <c:axPos val="l"/>
        <c:title>
          <c:tx>
            <c:rich>
              <a:bodyPr vert="horz" rIns="127000"/>
              <a:lstStyle/>
              <a:p>
                <a:pPr>
                  <a:defRPr/>
                </a:pPr>
                <a:r>
                  <a:rPr lang="en-GB"/>
                  <a:t>%</a:t>
                </a:r>
              </a:p>
            </c:rich>
          </c:tx>
          <c:layout/>
          <c:overlay val="0"/>
        </c:title>
        <c:numFmt formatCode="General" sourceLinked="1"/>
        <c:majorTickMark val="out"/>
        <c:minorTickMark val="none"/>
        <c:tickLblPos val="nextTo"/>
        <c:txPr>
          <a:bodyPr/>
          <a:lstStyle/>
          <a:p>
            <a:pPr>
              <a:defRPr sz="1100" smtId="4294967295">
                <a:effectLst/>
              </a:defRPr>
            </a:pPr>
            <a:endParaRPr lang="en-US"/>
          </a:p>
        </c:txPr>
        <c:crossAx val="94059520"/>
        <c:crosses val="autoZero"/>
        <c:crossBetween val="between"/>
      </c:valAx>
    </c:plotArea>
    <c:legend>
      <c:legendPos val="r"/>
      <c:layout/>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6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Sheet1!$A$2:$A$11</c:f>
              <c:strCache>
                <c:ptCount val="10"/>
                <c:pt idx="0">
                  <c:v>No religion</c:v>
                </c:pt>
                <c:pt idx="1">
                  <c:v>Buddhist</c:v>
                </c:pt>
                <c:pt idx="2">
                  <c:v>Christian</c:v>
                </c:pt>
                <c:pt idx="3">
                  <c:v>Hindu</c:v>
                </c:pt>
                <c:pt idx="4">
                  <c:v>Jewish</c:v>
                </c:pt>
                <c:pt idx="5">
                  <c:v>Muslim</c:v>
                </c:pt>
                <c:pt idx="6">
                  <c:v>Sikh</c:v>
                </c:pt>
                <c:pt idx="7">
                  <c:v>Other</c:v>
                </c:pt>
                <c:pt idx="8">
                  <c:v>I would prefer not to say</c:v>
                </c:pt>
                <c:pt idx="9">
                  <c:v>Total</c:v>
                </c:pt>
              </c:strCache>
            </c:strRef>
          </c:cat>
          <c:val>
            <c:numRef>
              <c:f>Sheet1!$B$2:$B$10</c:f>
              <c:numCache>
                <c:formatCode>General</c:formatCode>
                <c:ptCount val="9"/>
                <c:pt idx="0">
                  <c:v>31</c:v>
                </c:pt>
                <c:pt idx="1">
                  <c:v>0</c:v>
                </c:pt>
                <c:pt idx="2">
                  <c:v>65</c:v>
                </c:pt>
                <c:pt idx="3">
                  <c:v>0</c:v>
                </c:pt>
                <c:pt idx="4">
                  <c:v>0</c:v>
                </c:pt>
                <c:pt idx="5">
                  <c:v>0</c:v>
                </c:pt>
                <c:pt idx="6">
                  <c:v>0</c:v>
                </c:pt>
                <c:pt idx="7">
                  <c:v>1</c:v>
                </c:pt>
                <c:pt idx="8">
                  <c:v>4</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Sheet1!$A$2:$A$11</c:f>
              <c:strCache>
                <c:ptCount val="10"/>
                <c:pt idx="0">
                  <c:v>No religion</c:v>
                </c:pt>
                <c:pt idx="1">
                  <c:v>Buddhist</c:v>
                </c:pt>
                <c:pt idx="2">
                  <c:v>Christian</c:v>
                </c:pt>
                <c:pt idx="3">
                  <c:v>Hindu</c:v>
                </c:pt>
                <c:pt idx="4">
                  <c:v>Jewish</c:v>
                </c:pt>
                <c:pt idx="5">
                  <c:v>Muslim</c:v>
                </c:pt>
                <c:pt idx="6">
                  <c:v>Sikh</c:v>
                </c:pt>
                <c:pt idx="7">
                  <c:v>Other</c:v>
                </c:pt>
                <c:pt idx="8">
                  <c:v>I would prefer not to say</c:v>
                </c:pt>
                <c:pt idx="9">
                  <c:v>Total</c:v>
                </c:pt>
              </c:strCache>
            </c:strRef>
          </c:cat>
          <c:val>
            <c:numRef>
              <c:f>Sheet1!$C$2:$C$10</c:f>
              <c:numCache>
                <c:formatCode>General</c:formatCode>
                <c:ptCount val="9"/>
                <c:pt idx="0">
                  <c:v>35</c:v>
                </c:pt>
                <c:pt idx="1">
                  <c:v>0</c:v>
                </c:pt>
                <c:pt idx="2">
                  <c:v>64</c:v>
                </c:pt>
                <c:pt idx="3">
                  <c:v>0</c:v>
                </c:pt>
                <c:pt idx="4">
                  <c:v>0</c:v>
                </c:pt>
                <c:pt idx="5">
                  <c:v>0</c:v>
                </c:pt>
                <c:pt idx="6">
                  <c:v>0</c:v>
                </c:pt>
                <c:pt idx="7">
                  <c:v>0</c:v>
                </c:pt>
                <c:pt idx="8">
                  <c:v>1</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Sheet1!$A$2:$A$11</c:f>
              <c:strCache>
                <c:ptCount val="10"/>
                <c:pt idx="0">
                  <c:v>No religion</c:v>
                </c:pt>
                <c:pt idx="1">
                  <c:v>Buddhist</c:v>
                </c:pt>
                <c:pt idx="2">
                  <c:v>Christian</c:v>
                </c:pt>
                <c:pt idx="3">
                  <c:v>Hindu</c:v>
                </c:pt>
                <c:pt idx="4">
                  <c:v>Jewish</c:v>
                </c:pt>
                <c:pt idx="5">
                  <c:v>Muslim</c:v>
                </c:pt>
                <c:pt idx="6">
                  <c:v>Sikh</c:v>
                </c:pt>
                <c:pt idx="7">
                  <c:v>Other</c:v>
                </c:pt>
                <c:pt idx="8">
                  <c:v>I would prefer not to say</c:v>
                </c:pt>
                <c:pt idx="9">
                  <c:v>Total</c:v>
                </c:pt>
              </c:strCache>
            </c:strRef>
          </c:cat>
          <c:val>
            <c:numRef>
              <c:f>Sheet1!$D$2:$D$10</c:f>
              <c:numCache>
                <c:formatCode>General</c:formatCode>
                <c:ptCount val="9"/>
                <c:pt idx="0">
                  <c:v>41</c:v>
                </c:pt>
                <c:pt idx="1">
                  <c:v>0</c:v>
                </c:pt>
                <c:pt idx="2">
                  <c:v>53</c:v>
                </c:pt>
                <c:pt idx="3">
                  <c:v>0</c:v>
                </c:pt>
                <c:pt idx="4">
                  <c:v>2</c:v>
                </c:pt>
                <c:pt idx="5">
                  <c:v>0</c:v>
                </c:pt>
                <c:pt idx="6">
                  <c:v>0</c:v>
                </c:pt>
                <c:pt idx="7">
                  <c:v>2</c:v>
                </c:pt>
                <c:pt idx="8">
                  <c:v>2</c:v>
                </c:pt>
              </c:numCache>
            </c:numRef>
          </c:val>
        </c:ser>
        <c:dLbls>
          <c:showLegendKey val="0"/>
          <c:showVal val="0"/>
          <c:showCatName val="0"/>
          <c:showSerName val="0"/>
          <c:showPercent val="0"/>
          <c:showBubbleSize val="0"/>
        </c:dLbls>
        <c:gapWidth val="150"/>
        <c:axId val="137340416"/>
        <c:axId val="137341952"/>
      </c:barChart>
      <c:catAx>
        <c:axId val="13734041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137341952"/>
        <c:crosses val="autoZero"/>
        <c:auto val="0"/>
        <c:lblAlgn val="ctr"/>
        <c:lblOffset val="100"/>
        <c:noMultiLvlLbl val="0"/>
      </c:catAx>
      <c:valAx>
        <c:axId val="137341952"/>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effectLst/>
              </a:defRPr>
            </a:pPr>
            <a:endParaRPr lang="en-US"/>
          </a:p>
        </c:txPr>
        <c:crossAx val="13734041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Sheet1!$B$2:$B$7</c:f>
              <c:numCache>
                <c:formatCode>General</c:formatCode>
                <c:ptCount val="6"/>
                <c:pt idx="0">
                  <c:v>18</c:v>
                </c:pt>
                <c:pt idx="1">
                  <c:v>74</c:v>
                </c:pt>
                <c:pt idx="2">
                  <c:v>16</c:v>
                </c:pt>
                <c:pt idx="3">
                  <c:v>0</c:v>
                </c:pt>
                <c:pt idx="4">
                  <c:v>0</c:v>
                </c:pt>
                <c:pt idx="5">
                  <c:v>24</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Sheet1!$C$2:$C$7</c:f>
              <c:numCache>
                <c:formatCode>General</c:formatCode>
                <c:ptCount val="6"/>
                <c:pt idx="0">
                  <c:v>17</c:v>
                </c:pt>
                <c:pt idx="1">
                  <c:v>70</c:v>
                </c:pt>
                <c:pt idx="2">
                  <c:v>17</c:v>
                </c:pt>
                <c:pt idx="3">
                  <c:v>6</c:v>
                </c:pt>
                <c:pt idx="4">
                  <c:v>1</c:v>
                </c:pt>
                <c:pt idx="5">
                  <c:v>28</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Sheet1!$D$2:$D$7</c:f>
              <c:numCache>
                <c:formatCode>General</c:formatCode>
                <c:ptCount val="6"/>
                <c:pt idx="0">
                  <c:v>15</c:v>
                </c:pt>
                <c:pt idx="1">
                  <c:v>73</c:v>
                </c:pt>
                <c:pt idx="2">
                  <c:v>18</c:v>
                </c:pt>
                <c:pt idx="3">
                  <c:v>9</c:v>
                </c:pt>
                <c:pt idx="4">
                  <c:v>2</c:v>
                </c:pt>
                <c:pt idx="5">
                  <c:v>25</c:v>
                </c:pt>
              </c:numCache>
            </c:numRef>
          </c:val>
        </c:ser>
        <c:dLbls>
          <c:showLegendKey val="0"/>
          <c:showVal val="0"/>
          <c:showCatName val="0"/>
          <c:showSerName val="0"/>
          <c:showPercent val="0"/>
          <c:showBubbleSize val="0"/>
        </c:dLbls>
        <c:gapWidth val="150"/>
        <c:axId val="93837184"/>
        <c:axId val="93838720"/>
      </c:barChart>
      <c:catAx>
        <c:axId val="93837184"/>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3838720"/>
        <c:crosses val="autoZero"/>
        <c:auto val="0"/>
        <c:lblAlgn val="ctr"/>
        <c:lblOffset val="100"/>
        <c:noMultiLvlLbl val="0"/>
      </c:catAx>
      <c:valAx>
        <c:axId val="93838720"/>
        <c:scaling>
          <c:orientation val="minMax"/>
          <c:min val="0"/>
        </c:scaling>
        <c:delete val="0"/>
        <c:axPos val="l"/>
        <c:title>
          <c:tx>
            <c:rich>
              <a:bodyPr vert="horz" rIns="127000"/>
              <a:lstStyle/>
              <a:p>
                <a:pPr>
                  <a:defRPr/>
                </a:pPr>
                <a:r>
                  <a:rPr lang="en-GB"/>
                  <a:t>%</a:t>
                </a:r>
              </a:p>
            </c:rich>
          </c:tx>
          <c:layout/>
          <c:overlay val="0"/>
        </c:title>
        <c:numFmt formatCode="General" sourceLinked="1"/>
        <c:majorTickMark val="out"/>
        <c:minorTickMark val="none"/>
        <c:tickLblPos val="nextTo"/>
        <c:txPr>
          <a:bodyPr/>
          <a:lstStyle/>
          <a:p>
            <a:pPr>
              <a:defRPr sz="1100" smtId="4294967295">
                <a:effectLst/>
              </a:defRPr>
            </a:pPr>
            <a:endParaRPr lang="en-US"/>
          </a:p>
        </c:txPr>
        <c:crossAx val="93837184"/>
        <c:crosses val="autoZero"/>
        <c:crossBetween val="between"/>
      </c:valAx>
    </c:plotArea>
    <c:legend>
      <c:legendPos val="r"/>
      <c:layout/>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Satisfied</c:v>
                </c:pt>
                <c:pt idx="1">
                  <c:v>Dissatisfied</c:v>
                </c:pt>
              </c:strCache>
            </c:strRef>
          </c:cat>
          <c:val>
            <c:numRef>
              <c:f>Sheet1!$B$2:$B$3</c:f>
              <c:numCache>
                <c:formatCode>General</c:formatCode>
                <c:ptCount val="2"/>
                <c:pt idx="0">
                  <c:v>63</c:v>
                </c:pt>
                <c:pt idx="1">
                  <c:v>20</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Satisfied</c:v>
                </c:pt>
                <c:pt idx="1">
                  <c:v>Dissatisfied</c:v>
                </c:pt>
              </c:strCache>
            </c:strRef>
          </c:cat>
          <c:val>
            <c:numRef>
              <c:f>Sheet1!$C$2:$C$3</c:f>
              <c:numCache>
                <c:formatCode>General</c:formatCode>
                <c:ptCount val="2"/>
                <c:pt idx="0">
                  <c:v>60</c:v>
                </c:pt>
                <c:pt idx="1">
                  <c:v>34</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Sheet1!$A$2:$A$3</c:f>
              <c:strCache>
                <c:ptCount val="2"/>
                <c:pt idx="0">
                  <c:v>Satisfied</c:v>
                </c:pt>
                <c:pt idx="1">
                  <c:v>Dissatisfied</c:v>
                </c:pt>
              </c:strCache>
            </c:strRef>
          </c:cat>
          <c:val>
            <c:numRef>
              <c:f>Sheet1!$D$2:$D$3</c:f>
              <c:numCache>
                <c:formatCode>General</c:formatCode>
                <c:ptCount val="2"/>
                <c:pt idx="0">
                  <c:v>63</c:v>
                </c:pt>
                <c:pt idx="1">
                  <c:v>20</c:v>
                </c:pt>
              </c:numCache>
            </c:numRef>
          </c:val>
        </c:ser>
        <c:dLbls>
          <c:showLegendKey val="0"/>
          <c:showVal val="0"/>
          <c:showCatName val="0"/>
          <c:showSerName val="0"/>
          <c:showPercent val="0"/>
          <c:showBubbleSize val="0"/>
        </c:dLbls>
        <c:gapWidth val="150"/>
        <c:axId val="93913856"/>
        <c:axId val="93915392"/>
      </c:barChart>
      <c:catAx>
        <c:axId val="9391385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3915392"/>
        <c:crosses val="autoZero"/>
        <c:auto val="0"/>
        <c:lblAlgn val="ctr"/>
        <c:lblOffset val="100"/>
        <c:noMultiLvlLbl val="0"/>
      </c:catAx>
      <c:valAx>
        <c:axId val="93915392"/>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3913856"/>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Sheet1!$B$2:$B$3</c:f>
              <c:numCache>
                <c:formatCode>General</c:formatCode>
                <c:ptCount val="2"/>
                <c:pt idx="0">
                  <c:v>45</c:v>
                </c:pt>
                <c:pt idx="1">
                  <c:v>55</c:v>
                </c:pt>
              </c:numCache>
            </c:numRef>
          </c:val>
        </c:ser>
        <c:ser>
          <c:idx val="1"/>
          <c:order val="1"/>
          <c:tx>
            <c:strRef>
              <c:f>Sheet1!$C$1</c:f>
              <c:strCache>
                <c:ptCount val="1"/>
                <c:pt idx="0">
                  <c:v>2019</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Sheet1!$C$2:$C$3</c:f>
              <c:numCache>
                <c:formatCode>General</c:formatCode>
                <c:ptCount val="2"/>
                <c:pt idx="0">
                  <c:v>42</c:v>
                </c:pt>
                <c:pt idx="1">
                  <c:v>58</c:v>
                </c:pt>
              </c:numCache>
            </c:numRef>
          </c:val>
        </c:ser>
        <c:ser>
          <c:idx val="2"/>
          <c:order val="2"/>
          <c:tx>
            <c:strRef>
              <c:f>Sheet1!$D$1</c:f>
              <c:strCache>
                <c:ptCount val="1"/>
                <c:pt idx="0">
                  <c:v>2020</c:v>
                </c:pt>
              </c:strCache>
            </c:strRef>
          </c:tx>
          <c:invertIfNegative val="1"/>
          <c:dLbls>
            <c:txPr>
              <a:bodyPr/>
              <a:lstStyle/>
              <a:p>
                <a:pPr>
                  <a:defRPr sz="800" smtId="4294967295">
                    <a:effectLst/>
                  </a:defRPr>
                </a:pPr>
                <a:endParaRPr lang="en-US"/>
              </a:p>
            </c:txPr>
            <c:showLegendKey val="0"/>
            <c:showVal val="1"/>
            <c:showCatName val="0"/>
            <c:showSerName val="0"/>
            <c:showPercent val="0"/>
            <c:showBubbleSize val="0"/>
            <c:showLeaderLines val="0"/>
          </c:dLbls>
          <c:cat>
            <c:strRef>
              <c:f>Sheet1!$A$2:$A$4</c:f>
              <c:strCache>
                <c:ptCount val="3"/>
                <c:pt idx="0">
                  <c:v>Yes</c:v>
                </c:pt>
                <c:pt idx="1">
                  <c:v>No</c:v>
                </c:pt>
                <c:pt idx="2">
                  <c:v>Total</c:v>
                </c:pt>
              </c:strCache>
            </c:strRef>
          </c:cat>
          <c:val>
            <c:numRef>
              <c:f>Sheet1!$D$2:$D$3</c:f>
              <c:numCache>
                <c:formatCode>General</c:formatCode>
                <c:ptCount val="2"/>
                <c:pt idx="0">
                  <c:v>44</c:v>
                </c:pt>
                <c:pt idx="1">
                  <c:v>56</c:v>
                </c:pt>
              </c:numCache>
            </c:numRef>
          </c:val>
        </c:ser>
        <c:dLbls>
          <c:showLegendKey val="0"/>
          <c:showVal val="0"/>
          <c:showCatName val="0"/>
          <c:showSerName val="0"/>
          <c:showPercent val="0"/>
          <c:showBubbleSize val="0"/>
        </c:dLbls>
        <c:gapWidth val="150"/>
        <c:axId val="94002560"/>
        <c:axId val="94012544"/>
      </c:barChart>
      <c:catAx>
        <c:axId val="94002560"/>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effectLst/>
                <a:latin typeface="Raleway"/>
              </a:defRPr>
            </a:pPr>
            <a:endParaRPr lang="en-US"/>
          </a:p>
        </c:txPr>
        <c:crossAx val="94012544"/>
        <c:crosses val="autoZero"/>
        <c:auto val="0"/>
        <c:lblAlgn val="ctr"/>
        <c:lblOffset val="100"/>
        <c:noMultiLvlLbl val="0"/>
      </c:catAx>
      <c:valAx>
        <c:axId val="94012544"/>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effectLst/>
              </a:defRPr>
            </a:pPr>
            <a:endParaRPr lang="en-US"/>
          </a:p>
        </c:txPr>
        <c:crossAx val="94002560"/>
        <c:crosses val="autoZero"/>
        <c:crossBetween val="between"/>
      </c:valAx>
    </c:plotArea>
    <c:legend>
      <c:legendPos val="r"/>
      <c:overlay val="0"/>
      <c:txPr>
        <a:bodyPr/>
        <a:lstStyle/>
        <a:p>
          <a:pPr>
            <a:defRPr sz="1000" smtId="4294967295">
              <a:solidFill>
                <a:srgbClr val="000000"/>
              </a:solidFill>
              <a:effectLst/>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Header Placeholder 1"/>
          <p:cNvSpPr>
            <a:spLocks noGrp="1"/>
          </p:cNvSpPr>
          <p:nvPr>
            <p:ph type="hdr" sz="quarter"/>
          </p:nvPr>
        </p:nvSpPr>
        <p:spPr>
          <a:xfrm>
            <a:off x="0" y="0"/>
            <a:ext cx="2971800" cy="458788"/>
          </a:xfrm>
          <a:prstGeom prst="rect">
            <a:avLst/>
          </a:prstGeom>
          <a:effectLst/>
        </p:spPr>
        <p:txBody>
          <a:bodyPr vert="horz" lIns="91440" tIns="45720" rIns="91440" bIns="45720" rtlCol="0"/>
          <a:lstStyle>
            <a:lvl1pPr algn="l">
              <a:defRPr sz="1200">
                <a:effectLst/>
              </a:defRPr>
            </a:lvl1pPr>
          </a:lstStyle>
          <a:p>
            <a:endParaRPr lang="en-GB">
              <a:effectLst/>
            </a:endParaRPr>
          </a:p>
        </p:txBody>
      </p:sp>
      <p:sp>
        <p:nvSpPr>
          <p:cNvPr id="3" name="Date Placeholder 2"/>
          <p:cNvSpPr>
            <a:spLocks noGrp="1"/>
          </p:cNvSpPr>
          <p:nvPr>
            <p:ph type="dt" idx="1"/>
          </p:nvPr>
        </p:nvSpPr>
        <p:spPr>
          <a:xfrm>
            <a:off x="3884613" y="0"/>
            <a:ext cx="2971800" cy="458788"/>
          </a:xfrm>
          <a:prstGeom prst="rect">
            <a:avLst/>
          </a:prstGeom>
          <a:effectLst/>
        </p:spPr>
        <p:txBody>
          <a:bodyPr vert="horz" lIns="91440" tIns="45720" rIns="91440" bIns="45720" rtlCol="0"/>
          <a:lstStyle>
            <a:lvl1pPr algn="r">
              <a:defRPr sz="1200">
                <a:effectLst/>
              </a:defRPr>
            </a:lvl1pPr>
          </a:lstStyle>
          <a:p>
            <a:fld id="{FCB2DA65-4D91-4BC0-9549-1410395B377C}" type="datetimeFigureOut">
              <a:rPr lang="en-GB" smtClean="0">
                <a:effectLst/>
              </a:rPr>
              <a:t>17/03/2021</a:t>
            </a:fld>
            <a:endParaRPr lang="en-GB">
              <a:effectLst/>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a:effectLst/>
        </p:spPr>
      </p:sp>
      <p:sp>
        <p:nvSpPr>
          <p:cNvPr id="5" name="Notes Placeholder 4"/>
          <p:cNvSpPr>
            <a:spLocks noGrp="1"/>
          </p:cNvSpPr>
          <p:nvPr>
            <p:ph type="body" sz="quarter" idx="3"/>
          </p:nvPr>
        </p:nvSpPr>
        <p:spPr>
          <a:xfrm>
            <a:off x="685800" y="4400550"/>
            <a:ext cx="5486400" cy="3600450"/>
          </a:xfrm>
          <a:prstGeom prst="rect">
            <a:avLst/>
          </a:prstGeom>
          <a:effectLst/>
        </p:spPr>
        <p:txBody>
          <a:bodyPr vert="horz" lIns="91440" tIns="45720" rIns="91440" bIns="45720" rtlCol="0"/>
          <a:lstStyle/>
          <a:p>
            <a:pPr lvl="0"/>
            <a:r>
              <a:rPr lang="en-US">
                <a:effectLst/>
              </a:rPr>
              <a:t>Edit Master text styles</a:t>
            </a:r>
          </a:p>
          <a:p>
            <a:pPr lvl="1"/>
            <a:r>
              <a:rPr lang="en-US">
                <a:effectLst/>
              </a:rPr>
              <a:t>Second level</a:t>
            </a:r>
          </a:p>
          <a:p>
            <a:pPr lvl="2"/>
            <a:r>
              <a:rPr lang="en-US">
                <a:effectLst/>
              </a:rPr>
              <a:t>Third level</a:t>
            </a:r>
          </a:p>
          <a:p>
            <a:pPr lvl="3"/>
            <a:r>
              <a:rPr lang="en-US">
                <a:effectLst/>
              </a:rPr>
              <a:t>Fourth level</a:t>
            </a:r>
          </a:p>
          <a:p>
            <a:pPr lvl="4"/>
            <a:r>
              <a:rPr lang="en-US">
                <a:effectLst/>
              </a:rPr>
              <a:t>Fifth level</a:t>
            </a:r>
            <a:endParaRPr lang="en-GB">
              <a:effectLst/>
            </a:endParaRPr>
          </a:p>
        </p:txBody>
      </p:sp>
      <p:sp>
        <p:nvSpPr>
          <p:cNvPr id="6" name="Footer Placeholder 5"/>
          <p:cNvSpPr>
            <a:spLocks noGrp="1"/>
          </p:cNvSpPr>
          <p:nvPr>
            <p:ph type="ftr" sz="quarter" idx="4"/>
          </p:nvPr>
        </p:nvSpPr>
        <p:spPr>
          <a:xfrm>
            <a:off x="0" y="8685213"/>
            <a:ext cx="2971800" cy="458787"/>
          </a:xfrm>
          <a:prstGeom prst="rect">
            <a:avLst/>
          </a:prstGeom>
          <a:effectLst/>
        </p:spPr>
        <p:txBody>
          <a:bodyPr vert="horz" lIns="91440" tIns="45720" rIns="91440" bIns="45720" rtlCol="0" anchor="b"/>
          <a:lstStyle>
            <a:lvl1pPr algn="l">
              <a:defRPr sz="1200">
                <a:effectLst/>
              </a:defRPr>
            </a:lvl1pPr>
          </a:lstStyle>
          <a:p>
            <a:endParaRPr lang="en-GB">
              <a:effectLst/>
            </a:endParaRPr>
          </a:p>
        </p:txBody>
      </p:sp>
      <p:sp>
        <p:nvSpPr>
          <p:cNvPr id="7" name="Slide Number Placeholder 6"/>
          <p:cNvSpPr>
            <a:spLocks noGrp="1"/>
          </p:cNvSpPr>
          <p:nvPr>
            <p:ph type="sldNum" sz="quarter" idx="5"/>
          </p:nvPr>
        </p:nvSpPr>
        <p:spPr>
          <a:xfrm>
            <a:off x="3884613" y="8685213"/>
            <a:ext cx="2971800" cy="458787"/>
          </a:xfrm>
          <a:prstGeom prst="rect">
            <a:avLst/>
          </a:prstGeom>
          <a:effectLst/>
        </p:spPr>
        <p:txBody>
          <a:bodyPr vert="horz" lIns="91440" tIns="45720" rIns="91440" bIns="45720" rtlCol="0" anchor="b"/>
          <a:lstStyle>
            <a:lvl1pPr algn="r">
              <a:defRPr sz="1200">
                <a:effectLst/>
              </a:defRPr>
            </a:lvl1pPr>
          </a:lstStyle>
          <a:p>
            <a:fld id="{C5E8BD31-9C04-4394-AB07-ECBDF355BEEE}" type="slidenum">
              <a:rPr lang="en-GB" smtClean="0">
                <a:effectLst/>
              </a:rPr>
              <a:t>‹#›</a:t>
            </a:fld>
            <a:endParaRPr lang="en-GB">
              <a:effectLst/>
            </a:endParaRPr>
          </a:p>
        </p:txBody>
      </p:sp>
    </p:spTree>
    <p:extLst>
      <p:ext uri="{BB962C8B-B14F-4D97-AF65-F5344CB8AC3E}">
        <p14:creationId xmlns:p14="http://schemas.microsoft.com/office/powerpoint/2010/main" val="521949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GB">
              <a:effectLst/>
            </a:endParaRPr>
          </a:p>
        </p:txBody>
      </p:sp>
      <p:sp>
        <p:nvSpPr>
          <p:cNvPr id="4" name="Slide Number Placeholder 3"/>
          <p:cNvSpPr>
            <a:spLocks noGrp="1"/>
          </p:cNvSpPr>
          <p:nvPr>
            <p:ph type="sldNum" sz="quarter" idx="10"/>
          </p:nvPr>
        </p:nvSpPr>
        <p:spPr>
          <a:effectLst/>
        </p:spPr>
        <p:txBody>
          <a:bodyPr/>
          <a:lstStyle/>
          <a:p>
            <a:fld id="{C5E8BD31-9C04-4394-AB07-ECBDF355BEEE}" type="slidenum">
              <a:rPr lang="en-GB" smtClean="0">
                <a:effectLst/>
              </a:rPr>
              <a:t>1</a:t>
            </a:fld>
            <a:endParaRPr lang="en-GB">
              <a:effectLst/>
            </a:endParaRPr>
          </a:p>
        </p:txBody>
      </p:sp>
    </p:spTree>
    <p:extLst>
      <p:ext uri="{BB962C8B-B14F-4D97-AF65-F5344CB8AC3E}">
        <p14:creationId xmlns:p14="http://schemas.microsoft.com/office/powerpoint/2010/main" val="4074448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xfrm>
            <a:off x="114300" y="739775"/>
            <a:ext cx="6569075" cy="3695700"/>
          </a:xfrm>
          <a:effectLst/>
        </p:spPr>
      </p:sp>
      <p:sp>
        <p:nvSpPr>
          <p:cNvPr id="4" name="Slide Number Placeholder 3"/>
          <p:cNvSpPr>
            <a:spLocks noGrp="1"/>
          </p:cNvSpPr>
          <p:nvPr>
            <p:ph type="sldNum" sz="quarter" idx="10"/>
          </p:nvPr>
        </p:nvSpPr>
        <p:spPr>
          <a:effectLst/>
        </p:spPr>
        <p:txBody>
          <a:bodyPr/>
          <a:lstStyle/>
          <a:p>
            <a:pPr marL="0" marR="0" lvl="0" indent="0" algn="r" defTabSz="906463" rtl="0" eaLnBrk="1" fontAlgn="base" latinLnBrk="0" hangingPunct="1">
              <a:lnSpc>
                <a:spcPct val="100000"/>
              </a:lnSpc>
              <a:spcBef>
                <a:spcPct val="0"/>
              </a:spcBef>
              <a:spcAft>
                <a:spcPct val="0"/>
              </a:spcAft>
              <a:buClrTx/>
              <a:buSzTx/>
              <a:buFontTx/>
              <a:buNone/>
              <a:defRPr>
                <a:effectLst/>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 xmlns:a16="http://schemas.microsoft.com/office/drawing/2014/main" id="{12485709-A2A8-4F7A-BB11-5DACBF0C27FC}"/>
              </a:ext>
            </a:extLst>
          </p:cNvPr>
          <p:cNvSpPr>
            <a:spLocks noGrp="1"/>
          </p:cNvSpPr>
          <p:nvPr>
            <p:ph type="body" sz="quarter" idx="3"/>
          </p:nvPr>
        </p:nvSpPr>
        <p:spPr>
          <a:effectLst/>
        </p:spPr>
        <p:txBody>
          <a:bodyPr/>
          <a:lstStyle/>
          <a:p>
            <a:endParaRPr lang="en-GB">
              <a:effectLst/>
            </a:endParaRPr>
          </a:p>
        </p:txBody>
      </p:sp>
    </p:spTree>
    <p:extLst>
      <p:ext uri="{BB962C8B-B14F-4D97-AF65-F5344CB8AC3E}">
        <p14:creationId xmlns:p14="http://schemas.microsoft.com/office/powerpoint/2010/main" val="2746484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Divider ">
    <p:bg>
      <p:bgPr>
        <a:solidFill>
          <a:schemeClr val="tx1"/>
        </a:solidFill>
        <a:effectLst/>
      </p:bgPr>
    </p:bg>
    <p:spTree>
      <p:nvGrpSpPr>
        <p:cNvPr id="1" name=""/>
        <p:cNvGrpSpPr/>
        <p:nvPr/>
      </p:nvGrpSpPr>
      <p:grpSpPr>
        <a:xfrm>
          <a:off x="0" y="0"/>
          <a:ext cx="0" cy="0"/>
          <a:chOff x="0" y="0"/>
          <a:chExt cx="0" cy="0"/>
        </a:xfrm>
        <a:effectLst/>
      </p:grpSpPr>
      <p:sp>
        <p:nvSpPr>
          <p:cNvPr id="33" name="Rectangle 32"/>
          <p:cNvSpPr/>
          <p:nvPr userDrawn="1"/>
        </p:nvSpPr>
        <p:spPr>
          <a:xfrm>
            <a:off x="1" y="0"/>
            <a:ext cx="12205894" cy="6858000"/>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72000" rIns="90000" bIns="72000"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pPr>
            <a:endParaRPr kumimoji="0" lang="en-GB" sz="1800" b="0" i="0" u="none" strike="noStrike" cap="none" normalizeH="0" baseline="0">
              <a:ln>
                <a:noFill/>
              </a:ln>
              <a:solidFill>
                <a:schemeClr val="bg1"/>
              </a:solidFill>
              <a:effectLst/>
              <a:latin typeface="Arial"/>
            </a:endParaRPr>
          </a:p>
        </p:txBody>
      </p:sp>
      <p:sp>
        <p:nvSpPr>
          <p:cNvPr id="3" name="Title 1"/>
          <p:cNvSpPr>
            <a:spLocks noGrp="1"/>
          </p:cNvSpPr>
          <p:nvPr>
            <p:ph type="title" hasCustomPrompt="1"/>
          </p:nvPr>
        </p:nvSpPr>
        <p:spPr>
          <a:xfrm>
            <a:off x="4" y="1988843"/>
            <a:ext cx="9261254" cy="952283"/>
          </a:xfrm>
          <a:noFill/>
          <a:effectLst/>
        </p:spPr>
        <p:txBody>
          <a:bodyPr lIns="216000" rIns="360000" bIns="0" anchor="b" anchorCtr="0"/>
          <a:lstStyle>
            <a:lvl1pPr>
              <a:defRPr sz="2800" i="0" baseline="0">
                <a:solidFill>
                  <a:schemeClr val="bg1"/>
                </a:solidFill>
                <a:effectLst/>
              </a:defRPr>
            </a:lvl1pPr>
          </a:lstStyle>
          <a:p>
            <a:r>
              <a:rPr lang="en-US">
                <a:effectLst/>
              </a:rPr>
              <a:t>Click to edit main title Arial Bold size 28</a:t>
            </a:r>
            <a:endParaRPr lang="en-GB">
              <a:effectLst/>
            </a:endParaRPr>
          </a:p>
        </p:txBody>
      </p:sp>
      <p:sp>
        <p:nvSpPr>
          <p:cNvPr id="30" name="Text Placeholder 29"/>
          <p:cNvSpPr>
            <a:spLocks noGrp="1"/>
          </p:cNvSpPr>
          <p:nvPr>
            <p:ph type="body" sz="quarter" idx="10" hasCustomPrompt="1"/>
          </p:nvPr>
        </p:nvSpPr>
        <p:spPr>
          <a:xfrm>
            <a:off x="1" y="3172814"/>
            <a:ext cx="7934570" cy="616226"/>
          </a:xfrm>
          <a:effectLst/>
        </p:spPr>
        <p:txBody>
          <a:bodyPr lIns="216000" rIns="720000"/>
          <a:lstStyle>
            <a:lvl1pPr>
              <a:buNone/>
              <a:defRPr sz="2000" b="1">
                <a:solidFill>
                  <a:srgbClr val="A0DCB1"/>
                </a:solidFill>
                <a:effectLst/>
              </a:defRPr>
            </a:lvl1pPr>
            <a:lvl2pPr>
              <a:buNone/>
              <a:defRPr b="1">
                <a:solidFill>
                  <a:schemeClr val="bg1"/>
                </a:solidFill>
                <a:effectLst/>
              </a:defRPr>
            </a:lvl2pPr>
            <a:lvl3pPr>
              <a:defRPr b="1">
                <a:solidFill>
                  <a:schemeClr val="bg1"/>
                </a:solidFill>
                <a:effectLst/>
              </a:defRPr>
            </a:lvl3pPr>
            <a:lvl4pPr>
              <a:defRPr b="1">
                <a:solidFill>
                  <a:schemeClr val="bg1"/>
                </a:solidFill>
                <a:effectLst/>
              </a:defRPr>
            </a:lvl4pPr>
            <a:lvl5pPr>
              <a:defRPr b="1">
                <a:solidFill>
                  <a:schemeClr val="bg1"/>
                </a:solidFill>
                <a:effectLst/>
              </a:defRPr>
            </a:lvl5pPr>
          </a:lstStyle>
          <a:p>
            <a:pPr lvl="0"/>
            <a:r>
              <a:rPr lang="en-US">
                <a:effectLst/>
              </a:rPr>
              <a:t>Click to edit Subtitle Arial Bold size 20</a:t>
            </a:r>
          </a:p>
        </p:txBody>
      </p:sp>
      <p:sp>
        <p:nvSpPr>
          <p:cNvPr id="32" name="TextBox 31"/>
          <p:cNvSpPr txBox="1"/>
          <p:nvPr userDrawn="1"/>
        </p:nvSpPr>
        <p:spPr>
          <a:xfrm>
            <a:off x="8909563" y="4691383"/>
            <a:ext cx="3282442" cy="642918"/>
          </a:xfrm>
          <a:prstGeom prst="rect">
            <a:avLst/>
          </a:prstGeom>
          <a:noFill/>
          <a:effectLst/>
        </p:spPr>
        <p:txBody>
          <a:bodyPr wrap="square" lIns="0" tIns="36000" rIns="252000" bIns="0" rtlCol="0" anchor="t" anchorCtr="0">
            <a:noAutofit/>
          </a:bodyPr>
          <a:lstStyle/>
          <a:p>
            <a:pPr algn="r">
              <a:spcBef>
                <a:spcPct val="20000"/>
              </a:spcBef>
            </a:pPr>
            <a:r>
              <a:rPr lang="en-US" sz="700">
                <a:solidFill>
                  <a:schemeClr val="bg1"/>
                </a:solidFill>
                <a:effectLst/>
              </a:rPr>
              <a:t>Version 1| Public</a:t>
            </a:r>
          </a:p>
        </p:txBody>
      </p:sp>
      <p:cxnSp>
        <p:nvCxnSpPr>
          <p:cNvPr id="13" name="Straight Connector 12"/>
          <p:cNvCxnSpPr/>
          <p:nvPr userDrawn="1"/>
        </p:nvCxnSpPr>
        <p:spPr>
          <a:xfrm>
            <a:off x="0" y="4435524"/>
            <a:ext cx="12192000" cy="1588"/>
          </a:xfrm>
          <a:prstGeom prst="line">
            <a:avLst/>
          </a:prstGeom>
          <a:solidFill>
            <a:schemeClr val="accent2"/>
          </a:solidFill>
          <a:ln w="12700" cap="flat" cmpd="sng" algn="ctr">
            <a:solidFill>
              <a:srgbClr val="7896C2"/>
            </a:solidFill>
            <a:prstDash val="solid"/>
            <a:round/>
            <a:headEnd type="none" w="med" len="med"/>
            <a:tailEnd type="none" w="med" len="med"/>
          </a:ln>
          <a:effectLst/>
        </p:spPr>
      </p:cxnSp>
    </p:spTree>
    <p:extLst>
      <p:ext uri="{BB962C8B-B14F-4D97-AF65-F5344CB8AC3E}">
        <p14:creationId xmlns:p14="http://schemas.microsoft.com/office/powerpoint/2010/main" val="23547211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Full Page Content">
    <p:spTree>
      <p:nvGrpSpPr>
        <p:cNvPr id="1" name=""/>
        <p:cNvGrpSpPr/>
        <p:nvPr/>
      </p:nvGrpSpPr>
      <p:grpSpPr>
        <a:xfrm>
          <a:off x="0" y="0"/>
          <a:ext cx="0" cy="0"/>
          <a:chOff x="0" y="0"/>
          <a:chExt cx="0" cy="0"/>
        </a:xfrm>
        <a:effectLst/>
      </p:grpSpPr>
      <p:sp>
        <p:nvSpPr>
          <p:cNvPr id="2" name="Title 1"/>
          <p:cNvSpPr>
            <a:spLocks noGrp="1"/>
          </p:cNvSpPr>
          <p:nvPr>
            <p:ph type="title" hasCustomPrompt="1"/>
          </p:nvPr>
        </p:nvSpPr>
        <p:spPr>
          <a:effectLst/>
        </p:spPr>
        <p:txBody>
          <a:bodyPr lIns="0" tIns="0" rIns="0" bIns="0"/>
          <a:lstStyle>
            <a:lvl1pPr>
              <a:defRPr baseline="0">
                <a:effectLst/>
              </a:defRPr>
            </a:lvl1pPr>
          </a:lstStyle>
          <a:p>
            <a:r>
              <a:rPr lang="en-US">
                <a:effectLst/>
              </a:rPr>
              <a:t>Click to edit slide title Arial Bold size 24</a:t>
            </a:r>
            <a:endParaRPr lang="en-GB">
              <a:effectLst/>
            </a:endParaRPr>
          </a:p>
        </p:txBody>
      </p:sp>
      <p:sp>
        <p:nvSpPr>
          <p:cNvPr id="13" name="Content Placeholder 12"/>
          <p:cNvSpPr>
            <a:spLocks noGrp="1"/>
          </p:cNvSpPr>
          <p:nvPr>
            <p:ph sz="quarter" idx="10" hasCustomPrompt="1"/>
          </p:nvPr>
        </p:nvSpPr>
        <p:spPr>
          <a:xfrm>
            <a:off x="302851" y="1135070"/>
            <a:ext cx="11590217" cy="5076825"/>
          </a:xfrm>
          <a:effectLst/>
        </p:spPr>
        <p:txBody>
          <a:bodyPr/>
          <a:lstStyle>
            <a:lvl1pPr>
              <a:buClr>
                <a:schemeClr val="tx1"/>
              </a:buClr>
              <a:defRPr>
                <a:solidFill>
                  <a:srgbClr val="424242"/>
                </a:solidFill>
                <a:effectLst/>
              </a:defRPr>
            </a:lvl1pPr>
            <a:lvl2pPr>
              <a:buClr>
                <a:schemeClr val="tx1"/>
              </a:buClr>
              <a:defRPr baseline="0">
                <a:solidFill>
                  <a:srgbClr val="424242"/>
                </a:solidFill>
                <a:effectLst/>
              </a:defRPr>
            </a:lvl2pPr>
            <a:lvl3pPr>
              <a:buClr>
                <a:schemeClr val="tx1"/>
              </a:buClr>
              <a:defRPr baseline="0">
                <a:solidFill>
                  <a:srgbClr val="424242"/>
                </a:solidFill>
                <a:effectLst/>
              </a:defRPr>
            </a:lvl3pPr>
          </a:lstStyle>
          <a:p>
            <a:pPr lvl="0"/>
            <a:r>
              <a:rPr lang="en-US">
                <a:effectLst/>
              </a:rPr>
              <a:t>Click to edit text Arial size 18</a:t>
            </a:r>
          </a:p>
          <a:p>
            <a:pPr lvl="1"/>
            <a:r>
              <a:rPr lang="en-US">
                <a:effectLst/>
              </a:rPr>
              <a:t>First level bullet Arial size 18</a:t>
            </a:r>
          </a:p>
          <a:p>
            <a:pPr lvl="2"/>
            <a:r>
              <a:rPr lang="en-GB">
                <a:effectLst/>
              </a:rPr>
              <a:t>Second level bullet Arial size 16</a:t>
            </a:r>
            <a:endParaRPr lang="en-US">
              <a:effectLst/>
            </a:endParaRPr>
          </a:p>
        </p:txBody>
      </p:sp>
    </p:spTree>
    <p:extLst>
      <p:ext uri="{BB962C8B-B14F-4D97-AF65-F5344CB8AC3E}">
        <p14:creationId xmlns:p14="http://schemas.microsoft.com/office/powerpoint/2010/main" val="416163587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a:effectLst/>
      </p:grpSpPr>
      <p:sp>
        <p:nvSpPr>
          <p:cNvPr id="2" name="Title 1"/>
          <p:cNvSpPr>
            <a:spLocks noGrp="1"/>
          </p:cNvSpPr>
          <p:nvPr>
            <p:ph type="title" hasCustomPrompt="1"/>
          </p:nvPr>
        </p:nvSpPr>
        <p:spPr>
          <a:effectLst/>
        </p:spPr>
        <p:txBody>
          <a:bodyPr lIns="0" tIns="0" rIns="0" bIns="0"/>
          <a:lstStyle>
            <a:lvl1pPr>
              <a:defRPr baseline="0">
                <a:effectLst/>
              </a:defRPr>
            </a:lvl1pPr>
          </a:lstStyle>
          <a:p>
            <a:r>
              <a:rPr lang="en-US">
                <a:effectLst/>
              </a:rPr>
              <a:t>Click to edit slide title Arial Bold size 24</a:t>
            </a:r>
            <a:endParaRPr lang="en-GB">
              <a:effectLst/>
            </a:endParaRPr>
          </a:p>
        </p:txBody>
      </p:sp>
    </p:spTree>
    <p:extLst>
      <p:ext uri="{BB962C8B-B14F-4D97-AF65-F5344CB8AC3E}">
        <p14:creationId xmlns:p14="http://schemas.microsoft.com/office/powerpoint/2010/main" val="2039938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tatement Divider - Primary Colour">
    <p:bg>
      <p:bgPr>
        <a:solidFill>
          <a:schemeClr val="tx1"/>
        </a:solidFill>
        <a:effectLst/>
      </p:bgPr>
    </p:bg>
    <p:spTree>
      <p:nvGrpSpPr>
        <p:cNvPr id="1" name=""/>
        <p:cNvGrpSpPr/>
        <p:nvPr/>
      </p:nvGrpSpPr>
      <p:grpSpPr>
        <a:xfrm>
          <a:off x="0" y="0"/>
          <a:ext cx="0" cy="0"/>
          <a:chOff x="0" y="0"/>
          <a:chExt cx="0" cy="0"/>
        </a:xfrm>
        <a:effectLst/>
      </p:grpSpPr>
      <p:sp>
        <p:nvSpPr>
          <p:cNvPr id="42" name="Rectangle 41"/>
          <p:cNvSpPr/>
          <p:nvPr userDrawn="1"/>
        </p:nvSpPr>
        <p:spPr>
          <a:xfrm>
            <a:off x="1" y="0"/>
            <a:ext cx="12205894" cy="6858000"/>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72000" rIns="90000" bIns="72000"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pPr>
            <a:endParaRPr kumimoji="0" lang="en-GB" sz="1800" b="0" i="0" u="none" strike="noStrike" cap="none" normalizeH="0" baseline="0">
              <a:ln>
                <a:noFill/>
              </a:ln>
              <a:solidFill>
                <a:schemeClr val="bg1"/>
              </a:solidFill>
              <a:effectLst/>
              <a:latin typeface="Arial"/>
            </a:endParaRPr>
          </a:p>
        </p:txBody>
      </p:sp>
      <p:sp>
        <p:nvSpPr>
          <p:cNvPr id="57" name="Text Placeholder 29"/>
          <p:cNvSpPr>
            <a:spLocks noGrp="1"/>
          </p:cNvSpPr>
          <p:nvPr>
            <p:ph type="body" sz="quarter" idx="17" hasCustomPrompt="1"/>
          </p:nvPr>
        </p:nvSpPr>
        <p:spPr>
          <a:xfrm>
            <a:off x="304805" y="2866143"/>
            <a:ext cx="11605846" cy="677108"/>
          </a:xfrm>
          <a:effectLst/>
        </p:spPr>
        <p:txBody>
          <a:bodyPr wrap="square" lIns="216000" rIns="216000" anchor="ctr">
            <a:spAutoFit/>
          </a:bodyPr>
          <a:lstStyle>
            <a:lvl1pPr marL="0" indent="0">
              <a:buNone/>
              <a:defRPr sz="4400" b="1" baseline="0">
                <a:solidFill>
                  <a:schemeClr val="bg1"/>
                </a:solidFill>
                <a:effectLst/>
              </a:defRPr>
            </a:lvl1pPr>
            <a:lvl2pPr>
              <a:buNone/>
              <a:defRPr b="1">
                <a:solidFill>
                  <a:schemeClr val="bg1"/>
                </a:solidFill>
                <a:effectLst/>
              </a:defRPr>
            </a:lvl2pPr>
            <a:lvl3pPr>
              <a:defRPr b="1">
                <a:solidFill>
                  <a:schemeClr val="bg1"/>
                </a:solidFill>
                <a:effectLst/>
              </a:defRPr>
            </a:lvl3pPr>
            <a:lvl4pPr>
              <a:defRPr b="1">
                <a:solidFill>
                  <a:schemeClr val="bg1"/>
                </a:solidFill>
                <a:effectLst/>
              </a:defRPr>
            </a:lvl4pPr>
            <a:lvl5pPr>
              <a:defRPr b="1">
                <a:solidFill>
                  <a:schemeClr val="bg1"/>
                </a:solidFill>
                <a:effectLst/>
              </a:defRPr>
            </a:lvl5pPr>
          </a:lstStyle>
          <a:p>
            <a:pPr lvl="0"/>
            <a:r>
              <a:rPr lang="en-US">
                <a:effectLst/>
              </a:rPr>
              <a:t>Click to edit slice title Arial Bold size 44</a:t>
            </a:r>
          </a:p>
        </p:txBody>
      </p:sp>
    </p:spTree>
    <p:extLst>
      <p:ext uri="{BB962C8B-B14F-4D97-AF65-F5344CB8AC3E}">
        <p14:creationId xmlns:p14="http://schemas.microsoft.com/office/powerpoint/2010/main" val="3925524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 Title and Full Page Content (With Question, Base &amp; Source)">
    <p:spTree>
      <p:nvGrpSpPr>
        <p:cNvPr id="1" name=""/>
        <p:cNvGrpSpPr/>
        <p:nvPr/>
      </p:nvGrpSpPr>
      <p:grpSpPr>
        <a:xfrm>
          <a:off x="0" y="0"/>
          <a:ext cx="0" cy="0"/>
          <a:chOff x="0" y="0"/>
          <a:chExt cx="0" cy="0"/>
        </a:xfrm>
        <a:effectLst/>
      </p:grpSpPr>
      <p:sp>
        <p:nvSpPr>
          <p:cNvPr id="2" name="Title 1"/>
          <p:cNvSpPr>
            <a:spLocks noGrp="1"/>
          </p:cNvSpPr>
          <p:nvPr>
            <p:ph type="title" hasCustomPrompt="1"/>
          </p:nvPr>
        </p:nvSpPr>
        <p:spPr>
          <a:effectLst/>
        </p:spPr>
        <p:txBody>
          <a:bodyPr/>
          <a:lstStyle>
            <a:lvl1pPr>
              <a:defRPr baseline="0">
                <a:effectLst/>
              </a:defRPr>
            </a:lvl1pPr>
          </a:lstStyle>
          <a:p>
            <a:r>
              <a:rPr lang="en-US">
                <a:effectLst/>
              </a:rPr>
              <a:t>Click to edit slide title Arial Bold size 24</a:t>
            </a:r>
            <a:endParaRPr lang="en-GB">
              <a:effectLst/>
            </a:endParaRPr>
          </a:p>
        </p:txBody>
      </p:sp>
      <p:sp>
        <p:nvSpPr>
          <p:cNvPr id="18" name="Content Placeholder 12"/>
          <p:cNvSpPr>
            <a:spLocks noGrp="1"/>
          </p:cNvSpPr>
          <p:nvPr>
            <p:ph sz="quarter" idx="10" hasCustomPrompt="1"/>
          </p:nvPr>
        </p:nvSpPr>
        <p:spPr>
          <a:xfrm>
            <a:off x="302851" y="1196753"/>
            <a:ext cx="11658601" cy="4392953"/>
          </a:xfrm>
          <a:effectLst/>
        </p:spPr>
        <p:txBody>
          <a:bodyPr/>
          <a:lstStyle>
            <a:lvl1pPr>
              <a:buClr>
                <a:schemeClr val="tx1"/>
              </a:buClr>
              <a:defRPr>
                <a:solidFill>
                  <a:schemeClr val="tx1"/>
                </a:solidFill>
                <a:effectLst/>
              </a:defRPr>
            </a:lvl1pPr>
            <a:lvl2pPr>
              <a:buClr>
                <a:schemeClr val="tx1"/>
              </a:buClr>
              <a:defRPr baseline="0">
                <a:solidFill>
                  <a:schemeClr val="tx1"/>
                </a:solidFill>
                <a:effectLst/>
              </a:defRPr>
            </a:lvl2pPr>
            <a:lvl3pPr>
              <a:buClr>
                <a:schemeClr val="tx1"/>
              </a:buClr>
              <a:defRPr baseline="0">
                <a:solidFill>
                  <a:schemeClr val="tx1"/>
                </a:solidFill>
                <a:effectLst/>
              </a:defRPr>
            </a:lvl3pPr>
          </a:lstStyle>
          <a:p>
            <a:pPr lvl="0"/>
            <a:r>
              <a:rPr lang="en-US">
                <a:effectLst/>
              </a:rPr>
              <a:t>Click to edit text Arial size 18</a:t>
            </a:r>
          </a:p>
          <a:p>
            <a:pPr lvl="1"/>
            <a:r>
              <a:rPr lang="en-US">
                <a:effectLst/>
              </a:rPr>
              <a:t>First level bullet Arial size 18</a:t>
            </a:r>
          </a:p>
          <a:p>
            <a:pPr lvl="2"/>
            <a:r>
              <a:rPr lang="en-GB">
                <a:effectLst/>
              </a:rPr>
              <a:t>Second level bullet Arial size 16</a:t>
            </a:r>
            <a:endParaRPr lang="en-US">
              <a:effectLst/>
            </a:endParaRPr>
          </a:p>
        </p:txBody>
      </p:sp>
      <p:sp>
        <p:nvSpPr>
          <p:cNvPr id="19" name="Text Placeholder 8"/>
          <p:cNvSpPr>
            <a:spLocks noGrp="1"/>
          </p:cNvSpPr>
          <p:nvPr>
            <p:ph type="body" sz="quarter" idx="12" hasCustomPrompt="1"/>
          </p:nvPr>
        </p:nvSpPr>
        <p:spPr>
          <a:xfrm>
            <a:off x="302851" y="6125580"/>
            <a:ext cx="7678617" cy="216454"/>
          </a:xfrm>
          <a:prstGeom prst="rect">
            <a:avLst/>
          </a:prstGeom>
          <a:effectLst/>
        </p:spPr>
        <p:txBody>
          <a:bodyPr anchor="ctr" anchorCtr="0"/>
          <a:lstStyle>
            <a:lvl1pPr marL="0" indent="0" algn="l">
              <a:buNone/>
              <a:defRPr sz="800">
                <a:solidFill>
                  <a:schemeClr val="bg1"/>
                </a:solidFill>
                <a:effectLst/>
              </a:defRPr>
            </a:lvl1pPr>
          </a:lstStyle>
          <a:p>
            <a:pPr lvl="0"/>
            <a:r>
              <a:rPr lang="en-US">
                <a:effectLst/>
              </a:rPr>
              <a:t>Click to edit Base</a:t>
            </a:r>
          </a:p>
        </p:txBody>
      </p:sp>
    </p:spTree>
    <p:extLst>
      <p:ext uri="{BB962C8B-B14F-4D97-AF65-F5344CB8AC3E}">
        <p14:creationId xmlns:p14="http://schemas.microsoft.com/office/powerpoint/2010/main" val="306013843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accent3"/>
        </a:solidFill>
        <a:effectLst/>
      </p:bgPr>
    </p:bg>
    <p:spTree>
      <p:nvGrpSpPr>
        <p:cNvPr id="1" name=""/>
        <p:cNvGrpSpPr/>
        <p:nvPr/>
      </p:nvGrpSpPr>
      <p:grpSpPr>
        <a:xfrm>
          <a:off x="0" y="0"/>
          <a:ext cx="0" cy="0"/>
          <a:chOff x="0" y="0"/>
          <a:chExt cx="0" cy="0"/>
        </a:xfrm>
        <a:effectLst/>
      </p:grpSpPr>
      <p:sp>
        <p:nvSpPr>
          <p:cNvPr id="1135" name="Rectangle 111"/>
          <p:cNvSpPr>
            <a:spLocks noChangeArrowheads="1"/>
          </p:cNvSpPr>
          <p:nvPr userDrawn="1"/>
        </p:nvSpPr>
        <p:spPr>
          <a:xfrm flipV="1">
            <a:off x="0" y="819143"/>
            <a:ext cx="12192000" cy="5533018"/>
          </a:xfrm>
          <a:prstGeom prst="rect">
            <a:avLst/>
          </a:prstGeom>
          <a:solidFill>
            <a:schemeClr val="bg1"/>
          </a:solidFill>
          <a:ln w="9525">
            <a:noFill/>
            <a:miter lim="800000"/>
          </a:ln>
          <a:effectLst/>
        </p:spPr>
        <p:txBody>
          <a:bodyPr wrap="none" lIns="90000" tIns="46800" rIns="90000" bIns="46800" anchor="ctr"/>
          <a:lstStyle/>
          <a:p>
            <a:pPr algn="l" eaLnBrk="1" hangingPunct="1">
              <a:spcBef>
                <a:spcPct val="0"/>
              </a:spcBef>
              <a:defRPr>
                <a:effectLst/>
              </a:defRPr>
            </a:pPr>
            <a:endParaRPr lang="en-GB" sz="2400">
              <a:effectLst/>
            </a:endParaRPr>
          </a:p>
        </p:txBody>
      </p:sp>
      <p:sp>
        <p:nvSpPr>
          <p:cNvPr id="22533" name="Rectangle 2"/>
          <p:cNvSpPr>
            <a:spLocks noGrp="1" noChangeArrowheads="1"/>
          </p:cNvSpPr>
          <p:nvPr>
            <p:ph type="title"/>
          </p:nvPr>
        </p:nvSpPr>
        <p:spPr>
          <a:xfrm>
            <a:off x="304986" y="0"/>
            <a:ext cx="9925567" cy="764704"/>
          </a:xfrm>
          <a:prstGeom prst="rect">
            <a:avLst/>
          </a:prstGeom>
          <a:noFill/>
          <a:ln w="9525">
            <a:noFill/>
            <a:miter lim="800000"/>
          </a:ln>
          <a:effectLst/>
        </p:spPr>
        <p:txBody>
          <a:bodyPr vert="horz" wrap="square" lIns="0" tIns="0" rIns="0" bIns="0" anchor="ctr" anchorCtr="0" compatLnSpc="1">
            <a:prstTxWarp prst="textNoShape">
              <a:avLst/>
            </a:prstTxWarp>
          </a:bodyPr>
          <a:lstStyle/>
          <a:p>
            <a:pPr lvl="0"/>
            <a:r>
              <a:rPr lang="en-GB">
                <a:effectLst/>
              </a:rPr>
              <a:t>Click to edit slide title Arial Bold size 24</a:t>
            </a:r>
          </a:p>
        </p:txBody>
      </p:sp>
      <p:sp>
        <p:nvSpPr>
          <p:cNvPr id="24" name="TextBox 23"/>
          <p:cNvSpPr txBox="1"/>
          <p:nvPr/>
        </p:nvSpPr>
        <p:spPr>
          <a:xfrm>
            <a:off x="996017" y="6675966"/>
            <a:ext cx="7033897" cy="142852"/>
          </a:xfrm>
          <a:prstGeom prst="rect">
            <a:avLst/>
          </a:prstGeom>
          <a:noFill/>
          <a:effectLst/>
        </p:spPr>
        <p:txBody>
          <a:bodyPr wrap="square" lIns="0" tIns="0" rIns="0" bIns="0" rtlCol="0" anchor="t" anchorCtr="0">
            <a:noAutofit/>
          </a:bodyPr>
          <a:lstStyle/>
          <a:p>
            <a:pPr algn="l">
              <a:spcBef>
                <a:spcPct val="20000"/>
              </a:spcBef>
            </a:pPr>
            <a:r>
              <a:rPr lang="en-US" sz="700">
                <a:solidFill>
                  <a:schemeClr val="bg1"/>
                </a:solidFill>
                <a:effectLst/>
              </a:rPr>
              <a:t> 18-042228-01 Version 1 | Public</a:t>
            </a:r>
          </a:p>
        </p:txBody>
      </p:sp>
      <p:sp>
        <p:nvSpPr>
          <p:cNvPr id="12" name="Text Placeholder 11"/>
          <p:cNvSpPr>
            <a:spLocks noGrp="1"/>
          </p:cNvSpPr>
          <p:nvPr>
            <p:ph type="body" idx="1"/>
          </p:nvPr>
        </p:nvSpPr>
        <p:spPr>
          <a:xfrm>
            <a:off x="302852" y="1125538"/>
            <a:ext cx="11586308" cy="5086350"/>
          </a:xfrm>
          <a:prstGeom prst="rect">
            <a:avLst/>
          </a:prstGeom>
          <a:effectLst/>
        </p:spPr>
        <p:txBody>
          <a:bodyPr vert="horz" lIns="0" tIns="0" rIns="0" bIns="0" rtlCol="0">
            <a:noAutofit/>
          </a:bodyPr>
          <a:lstStyle/>
          <a:p>
            <a:pPr lvl="0"/>
            <a:r>
              <a:rPr lang="en-US">
                <a:effectLst/>
              </a:rPr>
              <a:t>Click to add text Arial size 18</a:t>
            </a:r>
          </a:p>
          <a:p>
            <a:pPr lvl="1"/>
            <a:r>
              <a:rPr lang="en-US">
                <a:effectLst/>
              </a:rPr>
              <a:t>Second level Arial size 18</a:t>
            </a:r>
          </a:p>
          <a:p>
            <a:pPr lvl="2"/>
            <a:r>
              <a:rPr lang="en-US">
                <a:effectLst/>
              </a:rPr>
              <a:t>Third level Arial size 16</a:t>
            </a:r>
          </a:p>
          <a:p>
            <a:pPr lvl="3"/>
            <a:r>
              <a:rPr lang="en-US">
                <a:effectLst/>
              </a:rPr>
              <a:t>Fourth level size 16</a:t>
            </a:r>
          </a:p>
          <a:p>
            <a:pPr lvl="4"/>
            <a:r>
              <a:rPr lang="en-US">
                <a:effectLst/>
              </a:rPr>
              <a:t>Fifth level size 16</a:t>
            </a:r>
          </a:p>
        </p:txBody>
      </p:sp>
      <p:sp>
        <p:nvSpPr>
          <p:cNvPr id="10" name="TextBox 9"/>
          <p:cNvSpPr txBox="1"/>
          <p:nvPr/>
        </p:nvSpPr>
        <p:spPr>
          <a:xfrm>
            <a:off x="245630" y="6663833"/>
            <a:ext cx="751561" cy="142852"/>
          </a:xfrm>
          <a:prstGeom prst="rect">
            <a:avLst/>
          </a:prstGeom>
          <a:noFill/>
          <a:effectLst/>
        </p:spPr>
        <p:txBody>
          <a:bodyPr wrap="square" lIns="0" tIns="0" rIns="0" bIns="0" rtlCol="0" anchor="t" anchorCtr="0">
            <a:noAutofit/>
          </a:bodyPr>
          <a:lstStyle/>
          <a:p>
            <a:pPr algn="l">
              <a:spcBef>
                <a:spcPct val="20000"/>
              </a:spcBef>
            </a:pPr>
            <a:r>
              <a:rPr lang="en-US" sz="700">
                <a:solidFill>
                  <a:schemeClr val="bg1"/>
                </a:solidFill>
                <a:effectLst/>
              </a:rPr>
              <a:t>© Ipsos MORI</a:t>
            </a:r>
          </a:p>
        </p:txBody>
      </p:sp>
      <p:sp>
        <p:nvSpPr>
          <p:cNvPr id="30" name="TextBox 29"/>
          <p:cNvSpPr txBox="1"/>
          <p:nvPr userDrawn="1"/>
        </p:nvSpPr>
        <p:spPr>
          <a:xfrm>
            <a:off x="6006558" y="6468185"/>
            <a:ext cx="165110" cy="161583"/>
          </a:xfrm>
          <a:prstGeom prst="rect">
            <a:avLst/>
          </a:prstGeom>
          <a:noFill/>
          <a:effectLst/>
        </p:spPr>
        <p:txBody>
          <a:bodyPr wrap="none" lIns="0" tIns="0" rIns="0" bIns="0" rtlCol="0">
            <a:spAutoFit/>
          </a:bodyPr>
          <a:lstStyle/>
          <a:p>
            <a:pPr algn="l"/>
            <a:fld id="{2B5C0119-A79E-4519-AC81-846F0D8B06F9}" type="slidenum">
              <a:rPr lang="en-GB" sz="1050">
                <a:solidFill>
                  <a:schemeClr val="bg1"/>
                </a:solidFill>
                <a:effectLst/>
                <a:latin typeface="Arial"/>
              </a:rPr>
              <a:pPr algn="l"/>
              <a:t>‹#›</a:t>
            </a:fld>
            <a:endParaRPr lang="en-GB" sz="1050">
              <a:solidFill>
                <a:schemeClr val="bg1"/>
              </a:solidFill>
              <a:effectLst/>
              <a:latin typeface="Arial"/>
            </a:endParaRPr>
          </a:p>
        </p:txBody>
      </p:sp>
      <p:pic>
        <p:nvPicPr>
          <p:cNvPr id="31" name="Picture 2" descr="R:\Graphics team\Work_2015\LOGOS_HiRes\SRI\Ipsos MORI SRI (white).emf"/>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a:xfrm>
            <a:off x="245630" y="6407503"/>
            <a:ext cx="1349333" cy="226800"/>
          </a:xfrm>
          <a:prstGeom prst="rect">
            <a:avLst/>
          </a:prstGeom>
          <a:noFill/>
          <a:effectLst/>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 xmlns:p14="http://schemas.microsoft.com/office/powerpoint/2010/main" xmlns:p15="http://schemas.microsoft.com/office/powerpoint/2012/main" xmlns:a16="http://schemas.microsoft.com/office/drawing/2014/main" id="{5020CD5F-E62D-4223-AF60-747DF20D842B}"/>
              </a:ext>
            </a:extLst>
          </p:cNvPr>
          <p:cNvGrpSpPr>
            <a:grpSpLocks noChangeAspect="1"/>
          </p:cNvGrpSpPr>
          <p:nvPr userDrawn="1"/>
        </p:nvGrpSpPr>
        <p:grpSpPr>
          <a:xfrm>
            <a:off x="11639258" y="6412458"/>
            <a:ext cx="420714" cy="362512"/>
            <a:chOff x="1020" y="346"/>
            <a:chExt cx="4114" cy="3756"/>
          </a:xfrm>
          <a:effectLst/>
        </p:grpSpPr>
        <p:sp>
          <p:nvSpPr>
            <p:cNvPr id="26" name="Freeform 61">
              <a:extLst>
                <a:ext uri="{FF2B5EF4-FFF2-40B4-BE49-F238E27FC236}">
                  <a16:creationId xmlns="" xmlns:p14="http://schemas.microsoft.com/office/powerpoint/2010/main" xmlns:p15="http://schemas.microsoft.com/office/powerpoint/2012/main" xmlns:a16="http://schemas.microsoft.com/office/drawing/2014/main" id="{F7FCC120-0ABA-4140-8896-0E9616CD0C22}"/>
                </a:ext>
              </a:extLst>
            </p:cNvPr>
            <p:cNvSpPr/>
            <p:nvPr userDrawn="1"/>
          </p:nvSpPr>
          <p:spPr>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27" name="Freeform 62">
              <a:extLst>
                <a:ext uri="{FF2B5EF4-FFF2-40B4-BE49-F238E27FC236}">
                  <a16:creationId xmlns="" xmlns:p14="http://schemas.microsoft.com/office/powerpoint/2010/main" xmlns:p15="http://schemas.microsoft.com/office/powerpoint/2012/main" xmlns:a16="http://schemas.microsoft.com/office/drawing/2014/main" id="{38A850E8-F2C6-4DCE-963A-8396A1B7CF64}"/>
                </a:ext>
              </a:extLst>
            </p:cNvPr>
            <p:cNvSpPr/>
            <p:nvPr userDrawn="1"/>
          </p:nvSpPr>
          <p:spPr>
            <a:xfrm>
              <a:off x="2636" y="1719"/>
              <a:ext cx="85" cy="65"/>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28" name="Freeform 63">
              <a:extLst>
                <a:ext uri="{FF2B5EF4-FFF2-40B4-BE49-F238E27FC236}">
                  <a16:creationId xmlns="" xmlns:p14="http://schemas.microsoft.com/office/powerpoint/2010/main" xmlns:p15="http://schemas.microsoft.com/office/powerpoint/2012/main" xmlns:a16="http://schemas.microsoft.com/office/drawing/2014/main" id="{7C708DAC-2A99-436A-8249-5551541F19EB}"/>
                </a:ext>
              </a:extLst>
            </p:cNvPr>
            <p:cNvSpPr/>
            <p:nvPr userDrawn="1"/>
          </p:nvSpPr>
          <p:spPr>
            <a:xfrm>
              <a:off x="2823" y="1878"/>
              <a:ext cx="66" cy="75"/>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29" name="Freeform 64">
              <a:extLst>
                <a:ext uri="{FF2B5EF4-FFF2-40B4-BE49-F238E27FC236}">
                  <a16:creationId xmlns="" xmlns:p14="http://schemas.microsoft.com/office/powerpoint/2010/main" xmlns:p15="http://schemas.microsoft.com/office/powerpoint/2012/main" xmlns:a16="http://schemas.microsoft.com/office/drawing/2014/main" id="{592A4B10-BB2D-4266-8A64-29B416ACE03E}"/>
                </a:ext>
              </a:extLst>
            </p:cNvPr>
            <p:cNvSpPr/>
            <p:nvPr userDrawn="1"/>
          </p:nvSpPr>
          <p:spPr>
            <a:xfrm>
              <a:off x="2532" y="1215"/>
              <a:ext cx="103" cy="75"/>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5"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2" name="Freeform 65">
              <a:extLst>
                <a:ext uri="{FF2B5EF4-FFF2-40B4-BE49-F238E27FC236}">
                  <a16:creationId xmlns="" xmlns:p14="http://schemas.microsoft.com/office/powerpoint/2010/main" xmlns:p15="http://schemas.microsoft.com/office/powerpoint/2012/main" xmlns:a16="http://schemas.microsoft.com/office/drawing/2014/main" id="{7002AB9C-6C44-43A4-BADC-872B732C8FD3}"/>
                </a:ext>
              </a:extLst>
            </p:cNvPr>
            <p:cNvSpPr/>
            <p:nvPr userDrawn="1"/>
          </p:nvSpPr>
          <p:spPr>
            <a:xfrm>
              <a:off x="2476" y="1392"/>
              <a:ext cx="85" cy="75"/>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3" name="Freeform 66">
              <a:extLst>
                <a:ext uri="{FF2B5EF4-FFF2-40B4-BE49-F238E27FC236}">
                  <a16:creationId xmlns="" xmlns:p14="http://schemas.microsoft.com/office/powerpoint/2010/main" xmlns:p15="http://schemas.microsoft.com/office/powerpoint/2012/main" xmlns:a16="http://schemas.microsoft.com/office/drawing/2014/main" id="{422E6A77-C87D-4781-B3BC-3FA1DE4A67B6}"/>
                </a:ext>
              </a:extLst>
            </p:cNvPr>
            <p:cNvSpPr/>
            <p:nvPr userDrawn="1"/>
          </p:nvSpPr>
          <p:spPr>
            <a:xfrm>
              <a:off x="2448" y="1589"/>
              <a:ext cx="103" cy="65"/>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4" name="Freeform 67">
              <a:extLst>
                <a:ext uri="{FF2B5EF4-FFF2-40B4-BE49-F238E27FC236}">
                  <a16:creationId xmlns="" xmlns:p14="http://schemas.microsoft.com/office/powerpoint/2010/main" xmlns:p15="http://schemas.microsoft.com/office/powerpoint/2012/main" xmlns:a16="http://schemas.microsoft.com/office/drawing/2014/main" id="{3A984696-D49E-4A3E-A171-446D0FD932D8}"/>
                </a:ext>
              </a:extLst>
            </p:cNvPr>
            <p:cNvSpPr/>
            <p:nvPr userDrawn="1"/>
          </p:nvSpPr>
          <p:spPr>
            <a:xfrm>
              <a:off x="2720" y="944"/>
              <a:ext cx="103" cy="47"/>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7">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5" name="Freeform 68">
              <a:extLst>
                <a:ext uri="{FF2B5EF4-FFF2-40B4-BE49-F238E27FC236}">
                  <a16:creationId xmlns="" xmlns:p14="http://schemas.microsoft.com/office/powerpoint/2010/main" xmlns:p15="http://schemas.microsoft.com/office/powerpoint/2012/main" xmlns:a16="http://schemas.microsoft.com/office/drawing/2014/main" id="{16F3CF08-9132-4A3D-874E-740C687C8DB7}"/>
                </a:ext>
              </a:extLst>
            </p:cNvPr>
            <p:cNvSpPr/>
            <p:nvPr userDrawn="1"/>
          </p:nvSpPr>
          <p:spPr>
            <a:xfrm>
              <a:off x="2946" y="851"/>
              <a:ext cx="66" cy="103"/>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6" name="Freeform 69">
              <a:extLst>
                <a:ext uri="{FF2B5EF4-FFF2-40B4-BE49-F238E27FC236}">
                  <a16:creationId xmlns="" xmlns:p14="http://schemas.microsoft.com/office/powerpoint/2010/main" xmlns:p15="http://schemas.microsoft.com/office/powerpoint/2012/main" xmlns:a16="http://schemas.microsoft.com/office/drawing/2014/main" id="{9E97322A-1DA4-4734-8508-0C21FF2FB9B5}"/>
                </a:ext>
              </a:extLst>
            </p:cNvPr>
            <p:cNvSpPr>
              <a:spLocks noEditPoints="1"/>
            </p:cNvSpPr>
            <p:nvPr userDrawn="1"/>
          </p:nvSpPr>
          <p:spPr>
            <a:xfrm>
              <a:off x="3171" y="664"/>
              <a:ext cx="770" cy="198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5">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7" name="Freeform 70">
              <a:extLst>
                <a:ext uri="{FF2B5EF4-FFF2-40B4-BE49-F238E27FC236}">
                  <a16:creationId xmlns="" xmlns:p14="http://schemas.microsoft.com/office/powerpoint/2010/main" xmlns:p15="http://schemas.microsoft.com/office/powerpoint/2012/main" xmlns:a16="http://schemas.microsoft.com/office/drawing/2014/main" id="{BF22C397-E476-4AE6-A813-42C6B1D65C9B}"/>
                </a:ext>
              </a:extLst>
            </p:cNvPr>
            <p:cNvSpPr/>
            <p:nvPr userDrawn="1"/>
          </p:nvSpPr>
          <p:spPr>
            <a:xfrm>
              <a:off x="1020" y="346"/>
              <a:ext cx="2189"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8" name="Freeform 71">
              <a:extLst>
                <a:ext uri="{FF2B5EF4-FFF2-40B4-BE49-F238E27FC236}">
                  <a16:creationId xmlns="" xmlns:p14="http://schemas.microsoft.com/office/powerpoint/2010/main" xmlns:p15="http://schemas.microsoft.com/office/powerpoint/2012/main" xmlns:a16="http://schemas.microsoft.com/office/drawing/2014/main" id="{E3E387E5-89F6-497D-9A14-2C2A07F7264D}"/>
                </a:ext>
              </a:extLst>
            </p:cNvPr>
            <p:cNvSpPr>
              <a:spLocks noEditPoints="1"/>
            </p:cNvSpPr>
            <p:nvPr userDrawn="1"/>
          </p:nvSpPr>
          <p:spPr>
            <a:xfrm>
              <a:off x="3265" y="2813"/>
              <a:ext cx="695" cy="682"/>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9" name="Freeform 72">
              <a:extLst>
                <a:ext uri="{FF2B5EF4-FFF2-40B4-BE49-F238E27FC236}">
                  <a16:creationId xmlns="" xmlns:p14="http://schemas.microsoft.com/office/powerpoint/2010/main" xmlns:p15="http://schemas.microsoft.com/office/powerpoint/2012/main" xmlns:a16="http://schemas.microsoft.com/office/drawing/2014/main" id="{89F0BBDA-0765-4751-A50E-DF94C9400033}"/>
                </a:ext>
              </a:extLst>
            </p:cNvPr>
            <p:cNvSpPr/>
            <p:nvPr userDrawn="1"/>
          </p:nvSpPr>
          <p:spPr>
            <a:xfrm>
              <a:off x="4054" y="2813"/>
              <a:ext cx="479" cy="682"/>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40" name="Freeform 73">
              <a:extLst>
                <a:ext uri="{FF2B5EF4-FFF2-40B4-BE49-F238E27FC236}">
                  <a16:creationId xmlns="" xmlns:p14="http://schemas.microsoft.com/office/powerpoint/2010/main" xmlns:p15="http://schemas.microsoft.com/office/powerpoint/2012/main" xmlns:a16="http://schemas.microsoft.com/office/drawing/2014/main" id="{EBE57D75-A856-4173-9A7C-DF2820FCD707}"/>
                </a:ext>
              </a:extLst>
            </p:cNvPr>
            <p:cNvSpPr/>
            <p:nvPr userDrawn="1"/>
          </p:nvSpPr>
          <p:spPr>
            <a:xfrm>
              <a:off x="1527" y="2579"/>
              <a:ext cx="244" cy="888"/>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41" name="Freeform 74">
              <a:extLst>
                <a:ext uri="{FF2B5EF4-FFF2-40B4-BE49-F238E27FC236}">
                  <a16:creationId xmlns="" xmlns:p14="http://schemas.microsoft.com/office/powerpoint/2010/main" xmlns:p15="http://schemas.microsoft.com/office/powerpoint/2012/main" xmlns:a16="http://schemas.microsoft.com/office/drawing/2014/main" id="{9885A02A-BB6F-46BB-932B-689A6AC5F0F8}"/>
                </a:ext>
              </a:extLst>
            </p:cNvPr>
            <p:cNvSpPr>
              <a:spLocks noEditPoints="1"/>
            </p:cNvSpPr>
            <p:nvPr userDrawn="1"/>
          </p:nvSpPr>
          <p:spPr>
            <a:xfrm>
              <a:off x="1903" y="2813"/>
              <a:ext cx="723" cy="944"/>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42" name="Freeform 75">
              <a:extLst>
                <a:ext uri="{FF2B5EF4-FFF2-40B4-BE49-F238E27FC236}">
                  <a16:creationId xmlns="" xmlns:p14="http://schemas.microsoft.com/office/powerpoint/2010/main" xmlns:p15="http://schemas.microsoft.com/office/powerpoint/2012/main" xmlns:a16="http://schemas.microsoft.com/office/drawing/2014/main" id="{8A069878-E1D2-4BCC-9A1A-76188E9D266D}"/>
                </a:ext>
              </a:extLst>
            </p:cNvPr>
            <p:cNvSpPr/>
            <p:nvPr userDrawn="1"/>
          </p:nvSpPr>
          <p:spPr>
            <a:xfrm>
              <a:off x="2711" y="2813"/>
              <a:ext cx="488" cy="682"/>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grpSp>
    </p:spTree>
    <p:extLst>
      <p:ext uri="{BB962C8B-B14F-4D97-AF65-F5344CB8AC3E}">
        <p14:creationId xmlns:p14="http://schemas.microsoft.com/office/powerpoint/2010/main" val="31059057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ransition/>
  <p:hf hdr="0" ftr="0" dt="0"/>
  <p:txStyles>
    <p:titleStyle>
      <a:lvl1pPr algn="l" rtl="0" eaLnBrk="1" fontAlgn="base" hangingPunct="1">
        <a:spcBef>
          <a:spcPct val="0"/>
        </a:spcBef>
        <a:spcAft>
          <a:spcPct val="0"/>
        </a:spcAft>
        <a:defRPr sz="2400" b="1" baseline="0">
          <a:solidFill>
            <a:schemeClr val="bg1"/>
          </a:solidFill>
          <a:effectLst/>
          <a:latin typeface="+mn-lt"/>
          <a:ea typeface="+mj-ea"/>
          <a:cs typeface="+mj-cs"/>
        </a:defRPr>
      </a:lvl1pPr>
      <a:lvl2pPr algn="l" rtl="0" eaLnBrk="1" fontAlgn="base" hangingPunct="1">
        <a:spcBef>
          <a:spcPct val="0"/>
        </a:spcBef>
        <a:spcAft>
          <a:spcPct val="0"/>
        </a:spcAft>
        <a:defRPr sz="3000">
          <a:solidFill>
            <a:schemeClr val="tx2"/>
          </a:solidFill>
          <a:effectLst/>
          <a:latin typeface="Arial Black" pitchFamily="34" charset="0"/>
        </a:defRPr>
      </a:lvl2pPr>
      <a:lvl3pPr algn="l" rtl="0" eaLnBrk="1" fontAlgn="base" hangingPunct="1">
        <a:spcBef>
          <a:spcPct val="0"/>
        </a:spcBef>
        <a:spcAft>
          <a:spcPct val="0"/>
        </a:spcAft>
        <a:defRPr sz="3000">
          <a:solidFill>
            <a:schemeClr val="tx2"/>
          </a:solidFill>
          <a:effectLst/>
          <a:latin typeface="Arial Black" pitchFamily="34" charset="0"/>
        </a:defRPr>
      </a:lvl3pPr>
      <a:lvl4pPr algn="l" rtl="0" eaLnBrk="1" fontAlgn="base" hangingPunct="1">
        <a:spcBef>
          <a:spcPct val="0"/>
        </a:spcBef>
        <a:spcAft>
          <a:spcPct val="0"/>
        </a:spcAft>
        <a:defRPr sz="3000">
          <a:solidFill>
            <a:schemeClr val="tx2"/>
          </a:solidFill>
          <a:effectLst/>
          <a:latin typeface="Arial Black" pitchFamily="34" charset="0"/>
        </a:defRPr>
      </a:lvl4pPr>
      <a:lvl5pPr algn="l" rtl="0" eaLnBrk="1" fontAlgn="base" hangingPunct="1">
        <a:spcBef>
          <a:spcPct val="0"/>
        </a:spcBef>
        <a:spcAft>
          <a:spcPct val="0"/>
        </a:spcAft>
        <a:defRPr sz="3000">
          <a:solidFill>
            <a:schemeClr val="tx2"/>
          </a:solidFill>
          <a:effectLst/>
          <a:latin typeface="Arial Black" pitchFamily="34" charset="0"/>
        </a:defRPr>
      </a:lvl5pPr>
      <a:lvl6pPr marL="457200" algn="l" rtl="0" eaLnBrk="1" fontAlgn="base" hangingPunct="1">
        <a:spcBef>
          <a:spcPct val="0"/>
        </a:spcBef>
        <a:spcAft>
          <a:spcPct val="0"/>
        </a:spcAft>
        <a:defRPr sz="3000">
          <a:solidFill>
            <a:schemeClr val="tx2"/>
          </a:solidFill>
          <a:effectLst/>
          <a:latin typeface="Arial Black" pitchFamily="34" charset="0"/>
        </a:defRPr>
      </a:lvl6pPr>
      <a:lvl7pPr marL="914400" algn="l" rtl="0" eaLnBrk="1" fontAlgn="base" hangingPunct="1">
        <a:spcBef>
          <a:spcPct val="0"/>
        </a:spcBef>
        <a:spcAft>
          <a:spcPct val="0"/>
        </a:spcAft>
        <a:defRPr sz="3000">
          <a:solidFill>
            <a:schemeClr val="tx2"/>
          </a:solidFill>
          <a:effectLst/>
          <a:latin typeface="Arial Black" pitchFamily="34" charset="0"/>
        </a:defRPr>
      </a:lvl7pPr>
      <a:lvl8pPr marL="1371600" algn="l" rtl="0" eaLnBrk="1" fontAlgn="base" hangingPunct="1">
        <a:spcBef>
          <a:spcPct val="0"/>
        </a:spcBef>
        <a:spcAft>
          <a:spcPct val="0"/>
        </a:spcAft>
        <a:defRPr sz="3000">
          <a:solidFill>
            <a:schemeClr val="tx2"/>
          </a:solidFill>
          <a:effectLst/>
          <a:latin typeface="Arial Black" pitchFamily="34" charset="0"/>
        </a:defRPr>
      </a:lvl8pPr>
      <a:lvl9pPr marL="1828800" algn="l" rtl="0" eaLnBrk="1" fontAlgn="base" hangingPunct="1">
        <a:spcBef>
          <a:spcPct val="0"/>
        </a:spcBef>
        <a:spcAft>
          <a:spcPct val="0"/>
        </a:spcAft>
        <a:defRPr sz="3000">
          <a:solidFill>
            <a:schemeClr val="tx2"/>
          </a:solidFill>
          <a:effectLst/>
          <a:latin typeface="Arial Black" pitchFamily="34" charset="0"/>
        </a:defRPr>
      </a:lvl9pPr>
    </p:titleStyle>
    <p:bodyStyle>
      <a:lvl1pPr marL="180975" indent="-180975" algn="l" rtl="0" eaLnBrk="1" fontAlgn="base" hangingPunct="1">
        <a:spcBef>
          <a:spcPts val="600"/>
        </a:spcBef>
        <a:spcAft>
          <a:spcPct val="0"/>
        </a:spcAft>
        <a:buFont typeface="Arial" pitchFamily="34" charset="0"/>
        <a:buChar char="•"/>
        <a:defRPr sz="1800" baseline="0">
          <a:solidFill>
            <a:schemeClr val="tx1">
              <a:lumMod val="90000"/>
              <a:lumOff val="10000"/>
            </a:schemeClr>
          </a:solidFill>
          <a:effectLst/>
          <a:latin typeface="+mn-lt"/>
          <a:ea typeface="+mn-ea"/>
          <a:cs typeface="+mn-cs"/>
        </a:defRPr>
      </a:lvl1pPr>
      <a:lvl2pPr marL="452438" indent="-185738" algn="l" rtl="0" eaLnBrk="1" fontAlgn="base" hangingPunct="1">
        <a:spcBef>
          <a:spcPts val="600"/>
        </a:spcBef>
        <a:spcAft>
          <a:spcPct val="0"/>
        </a:spcAft>
        <a:buFont typeface="Arial" pitchFamily="34" charset="0"/>
        <a:buChar char="-"/>
        <a:defRPr sz="1800">
          <a:solidFill>
            <a:schemeClr val="tx1">
              <a:lumMod val="90000"/>
              <a:lumOff val="10000"/>
            </a:schemeClr>
          </a:solidFill>
          <a:effectLst/>
          <a:latin typeface="+mn-lt"/>
        </a:defRPr>
      </a:lvl2pPr>
      <a:lvl3pPr marL="801688" indent="-228600" algn="l" rtl="0" eaLnBrk="1" fontAlgn="base" hangingPunct="1">
        <a:spcBef>
          <a:spcPts val="600"/>
        </a:spcBef>
        <a:spcAft>
          <a:spcPct val="0"/>
        </a:spcAft>
        <a:buFont typeface="Arial" pitchFamily="34" charset="0"/>
        <a:buChar char="•"/>
        <a:defRPr sz="1600">
          <a:solidFill>
            <a:schemeClr val="tx1">
              <a:lumMod val="90000"/>
              <a:lumOff val="10000"/>
            </a:schemeClr>
          </a:solidFill>
          <a:effectLst/>
          <a:latin typeface="+mn-lt"/>
        </a:defRPr>
      </a:lvl3pPr>
      <a:lvl4pPr marL="1079500" indent="-193675" algn="l" rtl="0" eaLnBrk="1" fontAlgn="base" hangingPunct="1">
        <a:spcBef>
          <a:spcPts val="600"/>
        </a:spcBef>
        <a:spcAft>
          <a:spcPct val="0"/>
        </a:spcAft>
        <a:buFont typeface="Arial" pitchFamily="34" charset="0"/>
        <a:buChar char="-"/>
        <a:defRPr sz="1600" baseline="0">
          <a:solidFill>
            <a:schemeClr val="tx1">
              <a:lumMod val="90000"/>
              <a:lumOff val="10000"/>
            </a:schemeClr>
          </a:solidFill>
          <a:effectLst/>
          <a:latin typeface="+mn-lt"/>
        </a:defRPr>
      </a:lvl4pPr>
      <a:lvl5pPr marL="1519238" indent="-271463" algn="l" rtl="0" eaLnBrk="1" fontAlgn="base" hangingPunct="1">
        <a:spcBef>
          <a:spcPts val="600"/>
        </a:spcBef>
        <a:spcAft>
          <a:spcPct val="0"/>
        </a:spcAft>
        <a:buFont typeface="Arial" pitchFamily="34" charset="0"/>
        <a:buChar char="•"/>
        <a:defRPr sz="1600" baseline="0">
          <a:solidFill>
            <a:schemeClr val="tx1">
              <a:lumMod val="90000"/>
              <a:lumOff val="10000"/>
            </a:schemeClr>
          </a:solidFill>
          <a:effectLst/>
          <a:latin typeface="+mn-lt"/>
        </a:defRPr>
      </a:lvl5pPr>
      <a:lvl6pPr marL="2613025" indent="-268288" algn="l" rtl="0" eaLnBrk="1" fontAlgn="base" hangingPunct="1">
        <a:spcBef>
          <a:spcPct val="50000"/>
        </a:spcBef>
        <a:spcAft>
          <a:spcPct val="0"/>
        </a:spcAft>
        <a:buFont typeface="Arial" charset="0"/>
        <a:buChar char="–"/>
        <a:defRPr sz="2000">
          <a:solidFill>
            <a:schemeClr val="tx1"/>
          </a:solidFill>
          <a:effectLst/>
          <a:latin typeface="+mn-lt"/>
        </a:defRPr>
      </a:lvl6pPr>
      <a:lvl7pPr marL="3070225" indent="-268288" algn="l" rtl="0" eaLnBrk="1" fontAlgn="base" hangingPunct="1">
        <a:spcBef>
          <a:spcPct val="50000"/>
        </a:spcBef>
        <a:spcAft>
          <a:spcPct val="0"/>
        </a:spcAft>
        <a:buFont typeface="Arial" charset="0"/>
        <a:buChar char="–"/>
        <a:defRPr sz="2000">
          <a:solidFill>
            <a:schemeClr val="tx1"/>
          </a:solidFill>
          <a:effectLst/>
          <a:latin typeface="+mn-lt"/>
        </a:defRPr>
      </a:lvl7pPr>
      <a:lvl8pPr marL="3527425" indent="-268288" algn="l" rtl="0" eaLnBrk="1" fontAlgn="base" hangingPunct="1">
        <a:spcBef>
          <a:spcPct val="50000"/>
        </a:spcBef>
        <a:spcAft>
          <a:spcPct val="0"/>
        </a:spcAft>
        <a:buFont typeface="Arial" charset="0"/>
        <a:buChar char="–"/>
        <a:defRPr sz="2000">
          <a:solidFill>
            <a:schemeClr val="tx1"/>
          </a:solidFill>
          <a:effectLst/>
          <a:latin typeface="+mn-lt"/>
        </a:defRPr>
      </a:lvl8pPr>
      <a:lvl9pPr marL="3984625" indent="-268288" algn="l" rtl="0" eaLnBrk="1" fontAlgn="base" hangingPunct="1">
        <a:spcBef>
          <a:spcPct val="50000"/>
        </a:spcBef>
        <a:spcAft>
          <a:spcPct val="0"/>
        </a:spcAft>
        <a:buFont typeface="Arial" charset="0"/>
        <a:buChar char="–"/>
        <a:defRPr sz="2000">
          <a:solidFill>
            <a:schemeClr val="tx1"/>
          </a:solidFill>
          <a:effectLst/>
          <a:latin typeface="+mn-lt"/>
        </a:defRPr>
      </a:lvl9pPr>
    </p:bodyStyle>
    <p:otherStyle>
      <a:defPPr>
        <a:defRPr lang="en-US">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p-patient.co.uk/weighted-dat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hyperlink" Target="https://gp-patient.co.uk/faq"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chart" Target="../charts/chart9.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chart" Target="../charts/chart1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chart" Target="../charts/chart1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chart" Target="../charts/chart1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5.xml"/><Relationship Id="rId5" Type="http://schemas.openxmlformats.org/officeDocument/2006/relationships/chart" Target="../charts/chart14.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5.xml"/><Relationship Id="rId5" Type="http://schemas.openxmlformats.org/officeDocument/2006/relationships/chart" Target="../charts/chart15.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5.xml"/><Relationship Id="rId5" Type="http://schemas.openxmlformats.org/officeDocument/2006/relationships/chart" Target="../charts/chart16.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5.xml"/><Relationship Id="rId5" Type="http://schemas.openxmlformats.org/officeDocument/2006/relationships/chart" Target="../charts/chart1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9.xml"/><Relationship Id="rId1" Type="http://schemas.openxmlformats.org/officeDocument/2006/relationships/slideLayout" Target="../slideLayouts/slideLayout5.xml"/><Relationship Id="rId5" Type="http://schemas.openxmlformats.org/officeDocument/2006/relationships/chart" Target="../charts/chart1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chart" Target="../charts/char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0.xml"/><Relationship Id="rId1" Type="http://schemas.openxmlformats.org/officeDocument/2006/relationships/slideLayout" Target="../slideLayouts/slideLayout5.xml"/><Relationship Id="rId5" Type="http://schemas.openxmlformats.org/officeDocument/2006/relationships/chart" Target="../charts/chart19.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1.xml"/><Relationship Id="rId1" Type="http://schemas.openxmlformats.org/officeDocument/2006/relationships/slideLayout" Target="../slideLayouts/slideLayout5.xml"/><Relationship Id="rId5" Type="http://schemas.openxmlformats.org/officeDocument/2006/relationships/chart" Target="../charts/chart20.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2.xml"/><Relationship Id="rId1" Type="http://schemas.openxmlformats.org/officeDocument/2006/relationships/slideLayout" Target="../slideLayouts/slideLayout5.xml"/><Relationship Id="rId5" Type="http://schemas.openxmlformats.org/officeDocument/2006/relationships/chart" Target="../charts/chart2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3.xml"/><Relationship Id="rId1" Type="http://schemas.openxmlformats.org/officeDocument/2006/relationships/slideLayout" Target="../slideLayouts/slideLayout5.xml"/><Relationship Id="rId5" Type="http://schemas.openxmlformats.org/officeDocument/2006/relationships/chart" Target="../charts/chart2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4.xml"/><Relationship Id="rId1" Type="http://schemas.openxmlformats.org/officeDocument/2006/relationships/slideLayout" Target="../slideLayouts/slideLayout5.xml"/><Relationship Id="rId5" Type="http://schemas.openxmlformats.org/officeDocument/2006/relationships/chart" Target="../charts/chart23.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5.xml"/><Relationship Id="rId1" Type="http://schemas.openxmlformats.org/officeDocument/2006/relationships/slideLayout" Target="../slideLayouts/slideLayout5.xml"/><Relationship Id="rId5" Type="http://schemas.openxmlformats.org/officeDocument/2006/relationships/chart" Target="../charts/chart24.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6.xml"/><Relationship Id="rId1" Type="http://schemas.openxmlformats.org/officeDocument/2006/relationships/slideLayout" Target="../slideLayouts/slideLayout5.xml"/><Relationship Id="rId5" Type="http://schemas.openxmlformats.org/officeDocument/2006/relationships/chart" Target="../charts/chart25.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7.xml"/><Relationship Id="rId1" Type="http://schemas.openxmlformats.org/officeDocument/2006/relationships/slideLayout" Target="../slideLayouts/slideLayout5.xml"/><Relationship Id="rId5" Type="http://schemas.openxmlformats.org/officeDocument/2006/relationships/chart" Target="../charts/chart26.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8.xml"/><Relationship Id="rId1" Type="http://schemas.openxmlformats.org/officeDocument/2006/relationships/slideLayout" Target="../slideLayouts/slideLayout5.xml"/><Relationship Id="rId5" Type="http://schemas.openxmlformats.org/officeDocument/2006/relationships/chart" Target="../charts/chart27.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9.xml"/><Relationship Id="rId1" Type="http://schemas.openxmlformats.org/officeDocument/2006/relationships/slideLayout" Target="../slideLayouts/slideLayout5.xml"/><Relationship Id="rId5" Type="http://schemas.openxmlformats.org/officeDocument/2006/relationships/chart" Target="../charts/chart28.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chart" Target="../charts/char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0.xml"/><Relationship Id="rId1" Type="http://schemas.openxmlformats.org/officeDocument/2006/relationships/slideLayout" Target="../slideLayouts/slideLayout5.xml"/><Relationship Id="rId5" Type="http://schemas.openxmlformats.org/officeDocument/2006/relationships/chart" Target="../charts/chart29.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1.xml"/><Relationship Id="rId1" Type="http://schemas.openxmlformats.org/officeDocument/2006/relationships/slideLayout" Target="../slideLayouts/slideLayout5.xml"/><Relationship Id="rId5" Type="http://schemas.openxmlformats.org/officeDocument/2006/relationships/chart" Target="../charts/chart30.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2.xml"/><Relationship Id="rId1" Type="http://schemas.openxmlformats.org/officeDocument/2006/relationships/slideLayout" Target="../slideLayouts/slideLayout5.xml"/><Relationship Id="rId5" Type="http://schemas.openxmlformats.org/officeDocument/2006/relationships/chart" Target="../charts/chart31.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3.xml"/><Relationship Id="rId1" Type="http://schemas.openxmlformats.org/officeDocument/2006/relationships/slideLayout" Target="../slideLayouts/slideLayout5.xml"/><Relationship Id="rId5" Type="http://schemas.openxmlformats.org/officeDocument/2006/relationships/chart" Target="../charts/chart3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4.xml"/><Relationship Id="rId1" Type="http://schemas.openxmlformats.org/officeDocument/2006/relationships/slideLayout" Target="../slideLayouts/slideLayout5.xml"/><Relationship Id="rId5" Type="http://schemas.openxmlformats.org/officeDocument/2006/relationships/chart" Target="../charts/chart33.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5.xml"/><Relationship Id="rId1" Type="http://schemas.openxmlformats.org/officeDocument/2006/relationships/slideLayout" Target="../slideLayouts/slideLayout5.xml"/><Relationship Id="rId5" Type="http://schemas.openxmlformats.org/officeDocument/2006/relationships/chart" Target="../charts/chart34.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6.xml"/><Relationship Id="rId1" Type="http://schemas.openxmlformats.org/officeDocument/2006/relationships/slideLayout" Target="../slideLayouts/slideLayout5.xml"/><Relationship Id="rId5" Type="http://schemas.openxmlformats.org/officeDocument/2006/relationships/chart" Target="../charts/chart35.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7.xml"/><Relationship Id="rId1" Type="http://schemas.openxmlformats.org/officeDocument/2006/relationships/slideLayout" Target="../slideLayouts/slideLayout5.xml"/><Relationship Id="rId5" Type="http://schemas.openxmlformats.org/officeDocument/2006/relationships/chart" Target="../charts/chart36.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8.xml"/><Relationship Id="rId1" Type="http://schemas.openxmlformats.org/officeDocument/2006/relationships/slideLayout" Target="../slideLayouts/slideLayout5.xml"/><Relationship Id="rId5" Type="http://schemas.openxmlformats.org/officeDocument/2006/relationships/chart" Target="../charts/chart37.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9.xml"/><Relationship Id="rId1" Type="http://schemas.openxmlformats.org/officeDocument/2006/relationships/slideLayout" Target="../slideLayouts/slideLayout5.xml"/><Relationship Id="rId5" Type="http://schemas.openxmlformats.org/officeDocument/2006/relationships/chart" Target="../charts/chart38.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chart" Target="../charts/chart3.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0.xml"/><Relationship Id="rId1" Type="http://schemas.openxmlformats.org/officeDocument/2006/relationships/slideLayout" Target="../slideLayouts/slideLayout5.xml"/><Relationship Id="rId5" Type="http://schemas.openxmlformats.org/officeDocument/2006/relationships/chart" Target="../charts/chart39.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1.xml"/><Relationship Id="rId1" Type="http://schemas.openxmlformats.org/officeDocument/2006/relationships/slideLayout" Target="../slideLayouts/slideLayout5.xml"/><Relationship Id="rId5" Type="http://schemas.openxmlformats.org/officeDocument/2006/relationships/chart" Target="../charts/chart40.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2.xml"/><Relationship Id="rId1" Type="http://schemas.openxmlformats.org/officeDocument/2006/relationships/slideLayout" Target="../slideLayouts/slideLayout5.xml"/><Relationship Id="rId5" Type="http://schemas.openxmlformats.org/officeDocument/2006/relationships/chart" Target="../charts/chart41.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3.xml"/><Relationship Id="rId1" Type="http://schemas.openxmlformats.org/officeDocument/2006/relationships/slideLayout" Target="../slideLayouts/slideLayout5.xml"/><Relationship Id="rId5" Type="http://schemas.openxmlformats.org/officeDocument/2006/relationships/chart" Target="../charts/chart42.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4.xml"/><Relationship Id="rId1" Type="http://schemas.openxmlformats.org/officeDocument/2006/relationships/slideLayout" Target="../slideLayouts/slideLayout5.xml"/><Relationship Id="rId5" Type="http://schemas.openxmlformats.org/officeDocument/2006/relationships/chart" Target="../charts/chart43.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5.xml"/><Relationship Id="rId1" Type="http://schemas.openxmlformats.org/officeDocument/2006/relationships/slideLayout" Target="../slideLayouts/slideLayout5.xml"/><Relationship Id="rId5" Type="http://schemas.openxmlformats.org/officeDocument/2006/relationships/chart" Target="../charts/chart44.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6.xml"/><Relationship Id="rId1" Type="http://schemas.openxmlformats.org/officeDocument/2006/relationships/slideLayout" Target="../slideLayouts/slideLayout5.xml"/><Relationship Id="rId5" Type="http://schemas.openxmlformats.org/officeDocument/2006/relationships/chart" Target="../charts/chart45.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7.xml"/><Relationship Id="rId1" Type="http://schemas.openxmlformats.org/officeDocument/2006/relationships/slideLayout" Target="../slideLayouts/slideLayout5.xml"/><Relationship Id="rId5" Type="http://schemas.openxmlformats.org/officeDocument/2006/relationships/chart" Target="../charts/chart46.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8.xml"/><Relationship Id="rId1" Type="http://schemas.openxmlformats.org/officeDocument/2006/relationships/slideLayout" Target="../slideLayouts/slideLayout5.xml"/><Relationship Id="rId5" Type="http://schemas.openxmlformats.org/officeDocument/2006/relationships/chart" Target="../charts/chart47.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9.xml"/><Relationship Id="rId1" Type="http://schemas.openxmlformats.org/officeDocument/2006/relationships/slideLayout" Target="../slideLayouts/slideLayout5.xml"/><Relationship Id="rId5" Type="http://schemas.openxmlformats.org/officeDocument/2006/relationships/chart" Target="../charts/chart48.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0.xml"/><Relationship Id="rId1" Type="http://schemas.openxmlformats.org/officeDocument/2006/relationships/slideLayout" Target="../slideLayouts/slideLayout5.xml"/><Relationship Id="rId5" Type="http://schemas.openxmlformats.org/officeDocument/2006/relationships/chart" Target="../charts/chart49.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1.xml"/><Relationship Id="rId1" Type="http://schemas.openxmlformats.org/officeDocument/2006/relationships/slideLayout" Target="../slideLayouts/slideLayout5.xml"/><Relationship Id="rId5" Type="http://schemas.openxmlformats.org/officeDocument/2006/relationships/chart" Target="../charts/chart50.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2.xml"/><Relationship Id="rId1" Type="http://schemas.openxmlformats.org/officeDocument/2006/relationships/slideLayout" Target="../slideLayouts/slideLayout5.xml"/><Relationship Id="rId5" Type="http://schemas.openxmlformats.org/officeDocument/2006/relationships/chart" Target="../charts/chart51.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3.xml"/><Relationship Id="rId1" Type="http://schemas.openxmlformats.org/officeDocument/2006/relationships/slideLayout" Target="../slideLayouts/slideLayout5.xml"/><Relationship Id="rId5" Type="http://schemas.openxmlformats.org/officeDocument/2006/relationships/chart" Target="../charts/chart52.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4.xml"/><Relationship Id="rId1" Type="http://schemas.openxmlformats.org/officeDocument/2006/relationships/slideLayout" Target="../slideLayouts/slideLayout5.xml"/><Relationship Id="rId5" Type="http://schemas.openxmlformats.org/officeDocument/2006/relationships/chart" Target="../charts/chart53.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5.xml"/><Relationship Id="rId1" Type="http://schemas.openxmlformats.org/officeDocument/2006/relationships/slideLayout" Target="../slideLayouts/slideLayout5.xml"/><Relationship Id="rId5" Type="http://schemas.openxmlformats.org/officeDocument/2006/relationships/chart" Target="../charts/chart54.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6.xml"/><Relationship Id="rId1" Type="http://schemas.openxmlformats.org/officeDocument/2006/relationships/slideLayout" Target="../slideLayouts/slideLayout5.xml"/><Relationship Id="rId5" Type="http://schemas.openxmlformats.org/officeDocument/2006/relationships/chart" Target="../charts/chart55.xml"/><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7.xml"/><Relationship Id="rId1" Type="http://schemas.openxmlformats.org/officeDocument/2006/relationships/slideLayout" Target="../slideLayouts/slideLayout5.xml"/><Relationship Id="rId5" Type="http://schemas.openxmlformats.org/officeDocument/2006/relationships/chart" Target="../charts/chart56.xml"/><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8.xml"/><Relationship Id="rId1" Type="http://schemas.openxmlformats.org/officeDocument/2006/relationships/slideLayout" Target="../slideLayouts/slideLayout5.xml"/><Relationship Id="rId5" Type="http://schemas.openxmlformats.org/officeDocument/2006/relationships/chart" Target="../charts/chart57.xml"/><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9.xml"/><Relationship Id="rId1" Type="http://schemas.openxmlformats.org/officeDocument/2006/relationships/slideLayout" Target="../slideLayouts/slideLayout5.xml"/><Relationship Id="rId5" Type="http://schemas.openxmlformats.org/officeDocument/2006/relationships/chart" Target="../charts/chart58.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chart" Target="../charts/chart5.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0.xml"/><Relationship Id="rId1" Type="http://schemas.openxmlformats.org/officeDocument/2006/relationships/slideLayout" Target="../slideLayouts/slideLayout5.xml"/><Relationship Id="rId5" Type="http://schemas.openxmlformats.org/officeDocument/2006/relationships/chart" Target="../charts/chart59.xml"/><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1.xml"/><Relationship Id="rId1" Type="http://schemas.openxmlformats.org/officeDocument/2006/relationships/slideLayout" Target="../slideLayouts/slideLayout5.xml"/><Relationship Id="rId5" Type="http://schemas.openxmlformats.org/officeDocument/2006/relationships/chart" Target="../charts/chart60.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chart" Target="../charts/char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chart" Target="../charts/char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chart" Target="../charts/char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 name="TextBox 2">
            <a:extLst>
              <a:ext uri="{FF2B5EF4-FFF2-40B4-BE49-F238E27FC236}">
                <a16:creationId xmlns="" xmlns:p14="http://schemas.microsoft.com/office/powerpoint/2010/main" xmlns:p15="http://schemas.microsoft.com/office/powerpoint/2012/main" xmlns:a16="http://schemas.microsoft.com/office/drawing/2014/main" id="{713EDECA-30C0-48F9-8B21-FC7FFE66AE7A}"/>
              </a:ext>
            </a:extLst>
          </p:cNvPr>
          <p:cNvSpPr txBox="1"/>
          <p:nvPr/>
        </p:nvSpPr>
        <p:spPr>
          <a:xfrm>
            <a:off x="304986" y="1841860"/>
            <a:ext cx="11196994" cy="4416594"/>
          </a:xfrm>
          <a:prstGeom prst="rect">
            <a:avLst/>
          </a:prstGeom>
          <a:noFill/>
          <a:effectLst/>
        </p:spPr>
        <p:txBody>
          <a:bodyPr wrap="square" lIns="0" tIns="0" rIns="0" bIns="0" rtlCol="0">
            <a:spAutoFit/>
          </a:bodyPr>
          <a:lstStyle/>
          <a:p>
            <a:pPr fontAlgn="ctr"/>
            <a:r>
              <a:rPr lang="en-GB" sz="1200">
                <a:effectLst/>
              </a:rPr>
              <a:t>This report contains data collected from patients aged 16+ registered with a GP practice in England.</a:t>
            </a:r>
          </a:p>
          <a:p>
            <a:pPr fontAlgn="ctr"/>
            <a:endParaRPr lang="en-GB" sz="1200">
              <a:effectLst/>
            </a:endParaRPr>
          </a:p>
          <a:p>
            <a:pPr fontAlgn="ctr"/>
            <a:r>
              <a:rPr lang="en-GB" sz="1200">
                <a:effectLst/>
              </a:rPr>
              <a:t>The charts produced in this PowerPoint can be resized and reformatted to meet your needs. The data is available behind the charts should you wish to change the chart type.</a:t>
            </a:r>
          </a:p>
          <a:p>
            <a:pPr fontAlgn="ctr"/>
            <a:endParaRPr lang="en-GB" sz="1200">
              <a:solidFill>
                <a:srgbClr val="000000"/>
              </a:solidFill>
              <a:effectLst/>
            </a:endParaRPr>
          </a:p>
          <a:p>
            <a:pPr fontAlgn="ctr"/>
            <a:r>
              <a:rPr lang="en-GB" sz="1200">
                <a:effectLst/>
              </a:rPr>
              <a:t>Data are weighted by age and gender to reflect the population of eligible patients within each practice and CCG.</a:t>
            </a:r>
          </a:p>
          <a:p>
            <a:pPr fontAlgn="ctr"/>
            <a:endParaRPr lang="en-GB" sz="1200">
              <a:solidFill>
                <a:srgbClr val="000000"/>
              </a:solidFill>
              <a:effectLst/>
            </a:endParaRPr>
          </a:p>
          <a:p>
            <a:pPr fontAlgn="ctr"/>
            <a:r>
              <a:rPr lang="en-GB" sz="1200" u="sng">
                <a:effectLst/>
                <a:hlinkClick r:id="rId3"/>
              </a:rPr>
              <a:t>See the GP Patient Survey website for further information about weighting.</a:t>
            </a:r>
            <a:endParaRPr lang="en-GB" sz="1200" u="sng">
              <a:solidFill>
                <a:srgbClr val="0563C1"/>
              </a:solidFill>
              <a:effectLst/>
            </a:endParaRPr>
          </a:p>
          <a:p>
            <a:pPr fontAlgn="ctr"/>
            <a:endParaRPr lang="en-GB" sz="1200">
              <a:solidFill>
                <a:srgbClr val="000000"/>
              </a:solidFill>
              <a:effectLst/>
            </a:endParaRPr>
          </a:p>
          <a:p>
            <a:pPr fontAlgn="ctr"/>
            <a:endParaRPr lang="en-GB" sz="1200">
              <a:solidFill>
                <a:srgbClr val="000000"/>
              </a:solidFill>
              <a:effectLst/>
            </a:endParaRPr>
          </a:p>
          <a:p>
            <a:pPr fontAlgn="ctr"/>
            <a:r>
              <a:rPr lang="en-GB" sz="1200" b="1" u="sng">
                <a:effectLst/>
              </a:rPr>
              <a:t>Results</a:t>
            </a:r>
            <a:endParaRPr lang="en-GB" sz="1200" b="1" u="sng">
              <a:solidFill>
                <a:srgbClr val="000000"/>
              </a:solidFill>
              <a:effectLst/>
            </a:endParaRPr>
          </a:p>
          <a:p>
            <a:pPr fontAlgn="ctr"/>
            <a:endParaRPr lang="en-GB" sz="1200">
              <a:solidFill>
                <a:srgbClr val="000000"/>
              </a:solidFill>
              <a:effectLst/>
            </a:endParaRPr>
          </a:p>
          <a:p>
            <a:pPr fontAlgn="ctr"/>
            <a:r>
              <a:rPr lang="en-GB" sz="1200">
                <a:effectLst/>
              </a:rPr>
              <a:t>An asterisk (*) indicates a base size of fewer than 10. Where a percentage is below 0.5% it will be displayed as 0%.</a:t>
            </a:r>
            <a:endParaRPr lang="en-GB" sz="1200" u="sng">
              <a:solidFill>
                <a:srgbClr val="0563C1"/>
              </a:solidFill>
              <a:effectLst/>
            </a:endParaRPr>
          </a:p>
          <a:p>
            <a:pPr fontAlgn="ctr"/>
            <a:endParaRPr lang="en-GB" sz="1200">
              <a:solidFill>
                <a:srgbClr val="000000"/>
              </a:solidFill>
              <a:effectLst/>
            </a:endParaRPr>
          </a:p>
          <a:p>
            <a:pPr fontAlgn="ctr"/>
            <a:endParaRPr lang="en-GB" sz="1200">
              <a:solidFill>
                <a:srgbClr val="000000"/>
              </a:solidFill>
              <a:effectLst/>
            </a:endParaRPr>
          </a:p>
          <a:p>
            <a:pPr lvl="0" fontAlgn="b">
              <a:defRPr>
                <a:effectLst/>
              </a:defRPr>
            </a:pPr>
            <a:r>
              <a:rPr lang="en-GB" sz="1200">
                <a:effectLst/>
              </a:rPr>
              <a:t>Where percentages do not sum to 100, or individual responses do not sum-up to the combined response, this may be due to respondents being able to select multiple responses, computer rounding or the exclusion of ‘don’t know’/ not stated. Where any response is excluded from the combined response, this will be specified.</a:t>
            </a:r>
          </a:p>
          <a:p>
            <a:pPr lvl="0" fontAlgn="b">
              <a:defRPr>
                <a:effectLst/>
              </a:defRPr>
            </a:pPr>
            <a:endParaRPr lang="en-GB" sz="1200">
              <a:effectLst/>
            </a:endParaRPr>
          </a:p>
          <a:p>
            <a:pPr lvl="0" fontAlgn="b">
              <a:defRPr>
                <a:effectLst/>
              </a:defRPr>
            </a:pPr>
            <a:endParaRPr lang="en-GB" sz="1200">
              <a:effectLst/>
            </a:endParaRPr>
          </a:p>
          <a:p>
            <a:pPr fontAlgn="b">
              <a:defRPr>
                <a:effectLst/>
              </a:defRPr>
            </a:pPr>
            <a:r>
              <a:rPr lang="en-GB" sz="1200" b="1" u="sng">
                <a:effectLst/>
              </a:rPr>
              <a:t>More information</a:t>
            </a:r>
            <a:endParaRPr lang="en-GB" sz="1200" b="1" u="sng">
              <a:solidFill>
                <a:srgbClr val="000000"/>
              </a:solidFill>
              <a:effectLst/>
            </a:endParaRPr>
          </a:p>
          <a:p>
            <a:pPr lvl="0" fontAlgn="b">
              <a:defRPr>
                <a:effectLst/>
              </a:defRPr>
            </a:pPr>
            <a:endParaRPr lang="en-GB" sz="1200">
              <a:effectLst/>
            </a:endParaRPr>
          </a:p>
          <a:p>
            <a:pPr lvl="0" fontAlgn="b">
              <a:spcBef>
                <a:spcPct val="0"/>
              </a:spcBef>
              <a:spcAft>
                <a:spcPct val="0"/>
              </a:spcAft>
              <a:defRPr>
                <a:effectLst/>
              </a:defRPr>
            </a:pPr>
            <a:r>
              <a:rPr lang="en-GB" sz="1200">
                <a:effectLst/>
              </a:rPr>
              <a:t>For more information about the survey please see the: </a:t>
            </a:r>
            <a:r>
              <a:rPr lang="fr-FR" sz="1200" u="sng">
                <a:effectLst/>
                <a:hlinkClick r:id="rId4"/>
              </a:rPr>
              <a:t>GP Patient Survey website FAQ.</a:t>
            </a:r>
            <a:endParaRPr lang="fr-FR" sz="1200" b="1" u="sng">
              <a:solidFill>
                <a:srgbClr val="0563C1"/>
              </a:solidFill>
              <a:effectLst/>
            </a:endParaRPr>
          </a:p>
          <a:p>
            <a:pPr fontAlgn="ctr"/>
            <a:endParaRPr lang="en-GB" sz="1200">
              <a:solidFill>
                <a:srgbClr val="000000"/>
              </a:solidFill>
              <a:effectLst/>
            </a:endParaRPr>
          </a:p>
          <a:p>
            <a:pPr algn="l"/>
            <a:endParaRPr lang="en-GB" sz="1100">
              <a:effectLst/>
            </a:endParaRPr>
          </a:p>
        </p:txBody>
      </p:sp>
      <p:sp>
        <p:nvSpPr>
          <p:cNvPr id="4"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BF28B72C-3B11-4277-B4F2-6A91EDBB0D54}"/>
              </a:ext>
            </a:extLst>
          </p:cNvPr>
          <p:cNvSpPr/>
          <p:nvPr/>
        </p:nvSpPr>
        <p:spPr>
          <a:xfrm>
            <a:off x="0" y="807251"/>
            <a:ext cx="12192000" cy="76029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2400" b="1" kern="0">
                <a:solidFill>
                  <a:srgbClr val="FFFFFF"/>
                </a:solidFill>
                <a:effectLst/>
              </a:rPr>
              <a:t>Technical Details</a:t>
            </a:r>
            <a:endParaRPr lang="en-GB" sz="1600" b="1">
              <a:solidFill>
                <a:srgbClr val="FFFFFF"/>
              </a:solidFill>
              <a:effectLst/>
              <a:latin typeface="Arial"/>
            </a:endParaRPr>
          </a:p>
        </p:txBody>
      </p:sp>
      <p:pic>
        <p:nvPicPr>
          <p:cNvPr id="5"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F8E8F1D6-3A4E-480F-94FD-1AAD72645F4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 xmlns:p14="http://schemas.microsoft.com/office/powerpoint/2010/main" xmlns:p15="http://schemas.microsoft.com/office/powerpoint/2012/main" xmlns:a16="http://schemas.microsoft.com/office/drawing/2014/main" id="{A603C17C-DADA-4E1C-8193-567B6DA7F10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Tree>
    <p:extLst>
      <p:ext uri="{BB962C8B-B14F-4D97-AF65-F5344CB8AC3E}">
        <p14:creationId xmlns:p14="http://schemas.microsoft.com/office/powerpoint/2010/main" val="282153492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Q9.  Is there a particular GP you usually prefer to see or speak to?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(110), 2019 (110), 2020 (126)</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(170), 2019 (165), 2020 (154)</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those with only one GP in GP practice</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Yes = Yes, for all + Yes for some</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"There is usually only one GP in my GP practice" (weighted): 2018 (0), 2019 (2), 2020 (0)</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Q10.  How often do you see or speak to your preferred GP when you would like to?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(54), 2019 (41), 2020 (57)</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(76), 2019 (64), 2020 (67)</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have a GP they prefer to see or speak to, excluding have not tried</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"I have not tried" (weighted): 2018 (0), 2019 (5), 2020 (1)</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Q11.  When did you last try to make a general practice appointment, either for yourself or for someone else?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(111), 2019 (113), 2020 (127)</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(171), 2019 (164), 2020 (156)</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don't know</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Last 6 months = In the past 3 months + Between 3 and 6 months ago. More than 6 months ago = Between 6 and 12 months ago + More than 12 months ago</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"Don’t know" (weighted): 2018 (0), 2019 (8), 2020 (1)</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Q12.  Who was this appointment for?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(107), 2019 (110), 2020 (113)</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(164), 2019 (161), 2020 (134)</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those who have not tried to make an appointment since being registered</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Q13.  How concerned were you at the time about your health, or the health of the person you were making this appointment for?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(108), 2019 (113), 2020 (119)</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(161), 2019 (166), 2020 (144)</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those who have not tried to make an appointment since being registered, excluding can't remember</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Concerned = Very concerned + Fairly concerned. Not concerned = Not very concerned + Not at all concerned</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"Can’t remember" (weighted): 2018 (6), 2019 (1), 2020 (2)</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Q14.  Before you tried to get this appointment, did you do any of the following?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(104), 2019 (112), 2020 (119)</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(161), 2019 (165), 2020 (144)</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those who have not tried to make an appointment since being registered Due to the large number of answer codes, it may be easier to view this data by switching to table view or using the excel download at the top of this page</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Q15.  When would you have liked this   appointment to be?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(108), 2019 (112), 2020 (119)</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(161), 2019 (165), 2020 (144)</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those who have not tried to make an appointment since being registered</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Q16.  On this occasion, were you offered a choice of appointment?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(92), 2019 (96), 2020 (107)</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(134), 2019 (139), 2020 (130)</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those who have not tried to make an appointment since being registered, excluding can't remember and doesn't apply</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Offered a choice = choice of place or time/day or healthcare professional</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"Can’t remember" or "Doesn’t apply" (weighted): 2018 (31), 2019 (28), 2020 (14)</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Q17.  Were you satisfied with the type of appointment (or appointments) you were offered?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(107), 2019 (114), 2020 (121)</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(164), 2019 (167), 2020 (146)</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those who have not tried to make an appointment since being registered</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Satisfied = Yes, and I accepted an appointment. Dissatisfied = No, but I still took an appointment + No, and I did not take an appointment</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Q18.  If you did not take any appointments you were offered, why was that?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(14), 2019 (5), 2020 (11)</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(24), 2019 (8), 2020 (16)</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244084"/>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did not take an appointment offered (excluding those who have not tried to make an appointment since being registered) Due to the large number of answer codes, it may be easier to view this data by switching to table view or using the excel download at the top of this page</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r>
              <a:rPr lang="en-GB" sz="1100">
                <a:solidFill>
                  <a:srgbClr val="FFC000"/>
                </a:solidFill>
                <a:effectLst/>
              </a:rPr>
              <a:t>*Some of the data below has been suppressed due to low base sizes</a:t>
            </a: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Q1.  Generally, how easy is it to get through to someone at your GP practice on the phone?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(108), 2019 (111), 2020 (126)</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(163), 2019 (165), 2020 (156)</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haven't tried</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Easy = Very easy + Fairly easy. Not easy = Not very easy + Not at all easy</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"Haven’t tried" (weighted): 2018 (7), 2019 (7), 2020 (4)</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Q19.  What did you do when you did not take the appointment you were offered?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(14), 2019 (5), 2020 (10)</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(24), 2019 (8), 2020 (15)</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did not take an appointment offered (excluding those who have not tried to make an appointment since being registered)</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r>
              <a:rPr lang="en-GB" sz="1100">
                <a:solidFill>
                  <a:srgbClr val="FFC000"/>
                </a:solidFill>
                <a:effectLst/>
              </a:rPr>
              <a:t>*Some of the data below has been suppressed due to low base sizes</a:t>
            </a: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Q20.  What type of appointment did you get?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(90), 2019 (102), 2020 (101)</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(138), 2019 (152), 2020 (118)</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accepted an appointment</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Q21.  How long after initially trying to book the  appointment did the appointment take  place?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(93), 2019 (104), 2020 (108)</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(142), 2019 (153), 2020 (127)</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accepted an appointment</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Q22.  Overall, how would you describe your experience of making an appointment?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(108), 2019 (111), 2020 (120)</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(165), 2019 (164), 2020 (145)</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those who have not tried to make an appointment since being registered</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Good = Very good + Fairly good. Poor = Fairly poor + Very poor</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Q23.  When was your last general practice appointment?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(110), 2019 (115), 2020 (126)</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(168), 2019 (170), 2020 (154)</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Last 6 months = In the past 3 months + Between 3 and 6 months ago. More than 6 months ago = Between 6 and 12 months ago + More than 12 months ago</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Q24.  Who was your last general practice appointment with?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(107), 2019 (114), 2020 (118)</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(164), 2019 (169), 2020 (145)</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had an appointment in the last 12 months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Q25.  How long after your appointment time did you wait to see or speak to a healthcare professional?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(93), 2019 (95), 2020 (110)</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(138), 2019 (133), 2020 (134)</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had an appointment in the last 12 months, excluding can't remember and I didn't have an appointment at a set time</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15 minutes or less = 5 minutes or less + Between  5 and 15 minutes. More than 15 minutes = 15 to 30 minutes + More than 30 minutes</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"I didn’t have an appointment at a set time" or "Can’t remember" (weighted): 2018 (27), 2019 (32), 2020 (13)</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Q26a.  Last time you had a general practice appointment, how good was the healthcare professional at giving you enough time?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(110), 2019 (114), 2020 (122)</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(168), 2019 (169), 2020 (149)</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had an appointment in the last 12 months, excluding doesn't apply</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Good = Very good + Good. Poor = Poor + Very poor</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"Doesn’t apply" (weighted): 2018 (0), 2019 (0), 2020 (1)</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Q26b.  Last time you had a general practice appointment, how good was the healthcare professional at listening to you?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(109), 2019 (114), 2020 (121)</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(167), 2019 (169), 2020 (148)</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had an appointment in the last 12 months, excluding doesn't apply</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Good = Very good + Good. Poor = Poor + Very poor</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"Doesn’t apply" (weighted): 2018 (1), 2019 (0), 2020 (2)</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Q26c.  Last time you had a general practice appointment, how good was the healthcare professional at treating you with care and concern?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(109), 2019 (114), 2020 (119)</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(166), 2019 (169), 2020 (145)</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had an appointment in the last 12 months, excluding doesn't apply</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Good = Very good + Good. Poor = Poor + Very poor</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"Doesn’t apply" (weighted): 2018 (0), 2019 (0), 2020 (2)</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Q2.  How helpful do you find the receptionists at your GP practice?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(111), 2019 (115), 2020 (127)</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(171), 2019 (170), 2020 (154)</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don't know</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Helpful = Very helpful + Fairly helpful. Not helpful = Not very helpful + Not at all helpful</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"Don’t know" (weighted): 2018 (0), 2019 (0), 2020 (2)</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Q27.  During your last general practice appointment, did you feel that the healthcare professional recognised and/or understood any mental health needs that you might have had?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(31), 2019 (40), 2020 (43)</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(52), 2019 (62), 2020 (56)</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had an appointment in the last 12 months, excluding those who did not have any mental health needs and who say this did not apply to their last appointment</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Yes = Yes, definitely + Yes, to some extent</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"I did not have any mental health needs" or "Did not apply to my last appointment" (weighted): 2018 (116), 2019 (107), 2020 (91)</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Q28.  During your last general practice appointment, were you involved as much as you wanted to be in decisions about your care and treatment?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(100), 2019 (105), 2020 (101)</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(149), 2019 (149), 2020 (119)</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had an appointment in the last 12 months, excluding don't know and doesn't apply</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Yes = Yes, definitely + Yes, to some extent</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"Don’t know" or "doesn’t apply" (weighted): 2018 (18), 2019 (19), 2020 (25)</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Q29.  During your last general practice appointment, did you have confidence and trust in the healthcare professional you saw or spoke to?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(106), 2019 (114), 2020 (118)</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(161), 2019 (169), 2020 (141)</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had an appointment in the last 12 months, excluding don't know /can't say</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Yes = Yes, definitely + Yes, to some extent</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"Don’t know" or "can’t say" (weighted): 2018 (4), 2019 (0), 2020 (5)</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Q30.  Thinking about the reason for your last general practice appointment, were your needs met?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(109), 2019 (112), 2020 (116)</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(167), 2019 (167), 2020 (139)</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had an appointment in the last 12 months, excluding don't know /can't say</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Yes = Yes, definitely + Yes, to some extent</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"Don’t know" or "can’t say" (weighted): 2018 (0), 2019 (2), 2020 (6)</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Q31.  Overall, how would you describe your experience of your GP practice?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(111), 2019 (115), 2020 (123)</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(171), 2019 (170), 2020 (152)</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Good = Very good + Fairly good. Poor = Fairly poor + Very poor</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Q32.  Have you experienced any of the following over the last 12 months?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(109), 2019 (113), 2020 (121)</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(168), 2019 (167), 2020 (149)</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Q33.  Do you take 5 or more medications on a regular basis?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(111), 2019 (115), 2020 (126)</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(171), 2019 (170), 2020 (155)</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Q34.  Do you have any long-term physical or mental health conditions, disabilities or illnesses?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(106), 2019 (109), 2020 (119)</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(165), 2019 (161), 2020 (145)</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don't know/can't say</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"Don’t know/can’t say" (weighted): 2018 (0), 2019 (0), 2020 (3)</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Q35.  Which, if any, of the following long-term conditions do you have?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(100), 2019 (100), 2020 (112)</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(157), 2019 (148), 2020 (139)</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366126"/>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those who prefer not to say if they have a long-term condition </a:t>
            </a:r>
          </a:p>
          <a:p>
            <a:r>
              <a:rPr lang="en-GB" sz="800">
                <a:solidFill>
                  <a:schemeClr val="accent2">
                    <a:lumMod val="50000"/>
                  </a:schemeClr>
                </a:solidFill>
                <a:effectLst/>
              </a:rPr>
              <a:t>Note: "Autism or autism spectrum condition" is a new answer option for the 2019 questionnaire</a:t>
            </a:r>
          </a:p>
          <a:p>
            <a:r>
              <a:rPr lang="en-GB" sz="800">
                <a:solidFill>
                  <a:schemeClr val="accent2">
                    <a:lumMod val="50000"/>
                  </a:schemeClr>
                </a:solidFill>
                <a:effectLst/>
              </a:rPr>
              <a:t>Due to the large number of answer codes, it may be easier to view this data by switching to table view or using the excel download at the top of this page.</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All patients excluding those who prefer not to say if they have a long-term condition (weighted): 2018 (1), 2019 (4), 2020 (3)</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2001500" cy="2984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Q36.  Do any of these conditions reduce your ability to carry out your day-to-day activities?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(68), 2019 (63), 2020 (74)</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(87), 2019 (72), 2020 (80)</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with a long-term condition</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Q3.  In the past 12 months, have you booked  general practice appointments in any of  the following ways?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(111), 2019 (116), 2020 (130)</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(171), 2019 (171), 2020 (160)</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Q37.  How confident are you that you can manage any issues arising from your condition (or conditions)?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(68), 2019 (63), 2020 (72)</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(91), 2019 (72), 2020 (77)</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with a long-term condition, excluding don't know</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Confident = Very confident + Fairly confident. Not confident = Not very confident + Not at all confident</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"Don’t know" (weighted): 2018 (1), 2019 (0), 2020 (3)</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Q38.  In the last 12 months, have you had enough support from local services or organisations to help you to manage your condition (or conditions)?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(40), 2019 (41), 2020 (48)</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(54), 2019 (48), 2020 (53)</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with a long-term condition, excluding those who haven't needed support and don't/can't say</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Yes = Yes, definitely + Yes, to some extent</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"I haven’t needed support" or "Don’t know/ Can’t say" (weighted): 2018 (38), 2019 (24), 2020 (22)</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Q39.  In the last 12 months have you had any unexpected stays in hospital because of your condition (or conditions)?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(68), 2019 (63), 2020 (71)</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(91), 2019 (72), 2020 (76)</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with a long-term condition</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Q40.  Have you had a conversation with a healthcare professional from your GP practice to discuss what is important to you when managing your condition (or conditions)?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(68), 2019 (59), 2020 (68)</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(91), 2019 (68), 2020 (72)</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with a long-term condition</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Q41.  Have you agreed a plan with a healthcare professional from your GP practice to manage your condition (or conditions)?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(25), 2019 (23), 2020 (24)</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(32), 2019 (26), 2020 (25)</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have had a conversation with a healthcare professional about managing their condition</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Q42.  How helpful have you found this plan in managing your condition (or conditions)?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(14), 2019 (14), 2020 (15)</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(19), 2019 (14), 2020 (17)</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have had a conversation with a healthcare professional about managing their condition, excluding don't know</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Helpful = Very helpful + Fairly helpful. Not helpful = Not very helpful + Not at all helpful</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"Don’t know" (weighted): 2018 (0), 2019 (0), 2020 (0)</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Q43.  Have you been given (or offered) a written or printed copy of this plan?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(14), 2019 (14), 2020 (15)</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(19), 2019 (14), 2020 (17)</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have had a conversation with a healthcare professional about managing their condition</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Q44.  In the past 12 months, have you contacted an NHS service when you wanted to see a GP but your GP practice was closed?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(111), 2019 (110), 2020 (123)</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(171), 2019 (163), 2020 (150)</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Q45.  Please think about the last time you contacted an NHS service (for yourself or for someone else) when you wanted to see a GP but your GP practice was closed. Considering all of the services you contacted, which of the following happened on that occasion?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(19), 2019 (22), 2020 (24)</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(32), 2019 (36), 2020 (32)</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contacted an out-of-hours service in the last 12 months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Q46.  How do you feel about how quickly you received care or advice on that occasion?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(19), 2019 (19), 2020 (21)</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(32), 2019 (30), 2020 (29)</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contacted an out-of-hours service in the last 12 months, excluding don't know/doesn't apply</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"Don’t know" or "doesn’t apply" (weighted): 2018 (0), 2019 (5), 2020 (2)</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Q4.  As far as you know, which of the following online services does your GP practice offer?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(109), 2019 (114), 2020 (124)</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(169), 2019 (169), 2020 (151)</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Q47.  Considering all of the people that you saw  or spoke to on that occasion, did you have  confidence and trust in them?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(19), 2019 (21), 2020 (19)</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(32), 2019 (32), 2020 (25)</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contacted an out-of-hours service in the last 12 months, excluding don't know/can't say</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Yes = Yes, definitely + Yes, to some extent</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"Don’t know" or "can’t say" (weighted): 2018 (0), 2019 (4), 2020 (2)</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Q48.  Overall, how would you describe your last  experience of NHS services when you  wanted to see a GP but your GP practice  was closed?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(18), 2019 (21), 2020 (23)</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(31), 2019 (32), 2020 (31)</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who contacted an out-of-hours service in the last 12 months, excluding don't know/can't say</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Good = Very good + Fairly good. Poor = Fairly poor + Very poor</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"Don’t know" or "can’t say" (weighted): 2018 (1), 2019 (4), 2020 (1)</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Q54.  Are you male or female?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(111), 2019 (113), 2020 (128)</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(171), 2019 (168), 2020 (157)</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Q55.  How old are you?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(111), 2019 (113), 2020 (127)</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(171), 2019 (168), 2020 (156)</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Q56.  What is your ethnic group?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(110), 2019 (113), 2020 (128)</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(170), 2019 (168), 2020 (157)</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2001500" cy="2984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Q57.  Which of these best describes what you are doing at present?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(109), 2019 (112), 2020 (125)</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(168), 2019 (167), 2020 (155)</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Q58.  Are you a parent or a legal guardian for any children aged under 16 living in your home?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(109), 2019 (116), 2020 (128)</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(169), 2019 (171), 2020 (158)</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Q59.  Do you look after, or give any help or support to family members, friends, neighbours or others because of either: long-term physical or mental ill health /disability, or problems related to old age?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(108), 2019 (113), 2020 (128)</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(168), 2019 (168), 2020 (159)</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Yes = At least one hour a week</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Q60.  Are you a deaf person who uses sign language?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(108), 2019 (116), 2020 (126)</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(168), 2019 (171), 2020 (155)</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Q61.  Which of the following best describes your smoking habits?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(110), 2019 (116), 2020 (127)</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(170), 2019 (171), 2020 (159)</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Q5.  Which of the following general practice online services have you used in the past 12 months?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(111), 2019 (114), 2020 (129)</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(171), 2019 (169), 2020 (159)</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Q62.  Which of the following best describes how you think of yourself?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(109), 2019 (115), 2020 (129)</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(169), 2019 (170), 2020 (160)</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Q63.  Which, if any, of the following best describes your religion?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(109), 2019 (115), 2020 (127)</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(169), 2019 (170), 2020 (156)</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Q6.  How easy is it to use your GP practice’s  website to look for information or access  services?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(39), 2019 (41), 2020 (46)</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(62), 2019 (60), 2020 (60)</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haven't tried</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Easy = Very easy + Fairly easy. Not easy = Not very easy + Not at all easy</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"Haven’t tried" (weighted): 2018 (108), 2019 (110), 2020 (100)</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full results - Q7.  As far as you are aware, what general practice appointment times are available to you?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(109), 2019 (115), 2020 (125)</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(165), 2019 (170), 2020 (155)</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endParaRPr lang="en-GB" sz="800" i="1">
              <a:solidFill>
                <a:schemeClr val="accent2">
                  <a:lumMod val="50000"/>
                </a:schemeClr>
              </a:solidFill>
              <a:effectLst/>
            </a:endParaRP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endParaRPr lang="en-GB" sz="800">
              <a:solidFill>
                <a:srgbClr val="4E5760"/>
              </a:solidFill>
              <a:effectLst/>
            </a:endParaRP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 name="Rectangle 17"/>
          <p:cNvSpPr/>
          <p:nvPr/>
        </p:nvSpPr>
        <p:spPr>
          <a:xfrm>
            <a:off x="159170" y="6225222"/>
            <a:ext cx="8186057" cy="123111"/>
          </a:xfrm>
          <a:prstGeom prst="rect">
            <a:avLst/>
          </a:prstGeom>
          <a:effectLst/>
        </p:spPr>
        <p:txBody>
          <a:bodyPr wrap="square" lIns="0" tIns="0" bIns="0">
            <a:spAutoFit/>
          </a:bodyPr>
          <a:lstStyle/>
          <a:p>
            <a:pPr eaLnBrk="0" fontAlgn="base" hangingPunct="0">
              <a:spcBef>
                <a:spcPct val="20000"/>
              </a:spcBef>
              <a:spcAft>
                <a:spcPct val="0"/>
              </a:spcAft>
            </a:pPr>
            <a:r>
              <a:rPr lang="en-GB" sz="800">
                <a:solidFill>
                  <a:schemeClr val="accent2">
                    <a:lumMod val="50000"/>
                  </a:schemeClr>
                </a:solidFill>
                <a:effectLst/>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 xmlns:p14="http://schemas.microsoft.com/office/powerpoint/2010/main" xmlns:p15="http://schemas.microsoft.com/office/powerpoint/2012/main" xmlns:a16="http://schemas.microsoft.com/office/drawing/2014/main" id="{F185A5D3-9D20-4E46-928D-C217B06AE4B7}"/>
              </a:ext>
            </a:extLst>
          </p:cNvPr>
          <p:cNvSpPr/>
          <p:nvPr/>
        </p:nvSpPr>
        <p:spPr>
          <a:xfrm>
            <a:off x="0" y="807252"/>
            <a:ext cx="12192000" cy="609012"/>
          </a:xfrm>
          <a:prstGeom prst="rect">
            <a:avLst/>
          </a:prstGeom>
          <a:solidFill>
            <a:srgbClr val="8BA5CA"/>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effectLst/>
                <a:latin typeface="Arial"/>
              </a:rPr>
              <a:t>Showing summary results - Q8.  How satisfied are you with the general practice appointment times that are available to you? </a:t>
            </a:r>
          </a:p>
        </p:txBody>
      </p:sp>
      <p:pic>
        <p:nvPicPr>
          <p:cNvPr id="26" name="Picture 2" descr="R:\Graphics team\Work_2014\ipsos_mori\sri\GPPS\CCG presentation\GPPS_update_logo_white_(emf).emf">
            <a:extLst>
              <a:ext uri="{FF2B5EF4-FFF2-40B4-BE49-F238E27FC236}">
                <a16:creationId xmlns="" xmlns:p14="http://schemas.microsoft.com/office/powerpoint/2010/main" xmlns:p15="http://schemas.microsoft.com/office/powerpoint/2012/main" xmlns:a16="http://schemas.microsoft.com/office/drawing/2014/main" id="{D6136E07-1A33-47E1-999D-26408F46A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 xmlns:p14="http://schemas.microsoft.com/office/powerpoint/2010/main" xmlns:p15="http://schemas.microsoft.com/office/powerpoint/2012/main" xmlns:a16="http://schemas.microsoft.com/office/drawing/2014/main" id="{3EF7B654-CBF1-48B9-8CB4-DFFE13001649}"/>
              </a:ext>
            </a:extLst>
          </p:cNvPr>
          <p:cNvSpPr/>
          <p:nvPr/>
        </p:nvSpPr>
        <p:spPr>
          <a:xfrm>
            <a:off x="9835364" y="1773074"/>
            <a:ext cx="2202510" cy="305105"/>
          </a:xfrm>
          <a:prstGeom prst="rect">
            <a:avLst/>
          </a:prstGeom>
          <a:effectLst/>
        </p:spPr>
        <p:txBody>
          <a:bodyPr wrap="square">
            <a:spAutoFit/>
          </a:bodyPr>
          <a:lstStyle/>
          <a:p>
            <a:pPr algn="ctr"/>
            <a:r>
              <a:rPr lang="en-GB" sz="1400">
                <a:solidFill>
                  <a:srgbClr val="FF0000"/>
                </a:solidFill>
                <a:effectLst/>
              </a:rPr>
              <a:t>Showing weighted data</a:t>
            </a:r>
          </a:p>
        </p:txBody>
      </p:sp>
      <p:sp>
        <p:nvSpPr>
          <p:cNvPr id="4" name="Chart_Filters" descr="Chart_Filters" title="Chart_Filters">
            <a:extLst>
              <a:ext uri="{FF2B5EF4-FFF2-40B4-BE49-F238E27FC236}">
                <a16:creationId xmlns="" xmlns:p14="http://schemas.microsoft.com/office/powerpoint/2010/main" xmlns:p15="http://schemas.microsoft.com/office/powerpoint/2012/main" xmlns:a16="http://schemas.microsoft.com/office/drawing/2014/main" id="{401C9C17-E14D-4E11-93D0-E529B0C41E89}"/>
              </a:ext>
            </a:extLst>
          </p:cNvPr>
          <p:cNvSpPr txBox="1"/>
          <p:nvPr/>
        </p:nvSpPr>
        <p:spPr>
          <a:xfrm>
            <a:off x="180464" y="1623812"/>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Filters: No filter applied</a:t>
            </a:r>
          </a:p>
        </p:txBody>
      </p:sp>
      <p:sp>
        <p:nvSpPr>
          <p:cNvPr id="15" name="Chart_Base" descr="Chart_Base" title="Chart_Base">
            <a:extLst>
              <a:ext uri="{FF2B5EF4-FFF2-40B4-BE49-F238E27FC236}">
                <a16:creationId xmlns="" xmlns:p14="http://schemas.microsoft.com/office/powerpoint/2010/main" xmlns:p15="http://schemas.microsoft.com/office/powerpoint/2012/main" xmlns:a16="http://schemas.microsoft.com/office/drawing/2014/main" id="{5704FD7D-68D3-4779-8321-0E207FF306B3}"/>
              </a:ext>
            </a:extLst>
          </p:cNvPr>
          <p:cNvSpPr txBox="1"/>
          <p:nvPr/>
        </p:nvSpPr>
        <p:spPr>
          <a:xfrm>
            <a:off x="159170" y="5806190"/>
            <a:ext cx="11812260" cy="122042"/>
          </a:xfrm>
          <a:prstGeom prst="rect">
            <a:avLst/>
          </a:prstGeom>
          <a:noFill/>
          <a:effectLst/>
        </p:spPr>
        <p:txBody>
          <a:bodyPr wrap="square" lIns="0" tIns="0" rIns="0" bIns="0" rtlCol="0">
            <a:spAutoFit/>
          </a:bodyPr>
          <a:lstStyle/>
          <a:p>
            <a:r>
              <a:rPr lang="en-GB" sz="800">
                <a:solidFill>
                  <a:srgbClr val="4E5760"/>
                </a:solidFill>
                <a:effectLst/>
              </a:rPr>
              <a:t>Unweighted Base: 2018 (103), 2019 (106), 2020 (111)</a:t>
            </a:r>
          </a:p>
        </p:txBody>
      </p:sp>
      <p:sp>
        <p:nvSpPr>
          <p:cNvPr id="14" name="Chart_WeightedBase" descr="Chart_WeightedBase" title="Chart_WeightedBase">
            <a:extLst>
              <a:ext uri="{FF2B5EF4-FFF2-40B4-BE49-F238E27FC236}">
                <a16:creationId xmlns="" xmlns:p14="http://schemas.microsoft.com/office/powerpoint/2010/main" xmlns:p15="http://schemas.microsoft.com/office/powerpoint/2012/main" xmlns:a16="http://schemas.microsoft.com/office/drawing/2014/main" id="{3B4101BB-2882-4212-8DAD-D1A36D2E83A9}"/>
              </a:ext>
            </a:extLst>
          </p:cNvPr>
          <p:cNvSpPr txBox="1"/>
          <p:nvPr/>
        </p:nvSpPr>
        <p:spPr>
          <a:xfrm>
            <a:off x="159170" y="5948519"/>
            <a:ext cx="11812259" cy="122042"/>
          </a:xfrm>
          <a:prstGeom prst="rect">
            <a:avLst/>
          </a:prstGeom>
          <a:noFill/>
          <a:effectLst/>
        </p:spPr>
        <p:txBody>
          <a:bodyPr wrap="square" lIns="0" tIns="0" rIns="0" bIns="0" rtlCol="0">
            <a:spAutoFit/>
          </a:bodyPr>
          <a:lstStyle/>
          <a:p>
            <a:r>
              <a:rPr lang="en-GB" sz="800">
                <a:solidFill>
                  <a:srgbClr val="4E5760"/>
                </a:solidFill>
                <a:effectLst/>
              </a:rPr>
              <a:t>Weighted Base: 2018 (148), 2019 (156), 2020 (135)</a:t>
            </a:r>
          </a:p>
        </p:txBody>
      </p:sp>
      <p:sp>
        <p:nvSpPr>
          <p:cNvPr id="11" name="Chart_BaseDescription" descr="Chart_BaseDescription" title="Chart_BaseDescription">
            <a:extLst>
              <a:ext uri="{FF2B5EF4-FFF2-40B4-BE49-F238E27FC236}">
                <a16:creationId xmlns="" xmlns:p14="http://schemas.microsoft.com/office/powerpoint/2010/main" xmlns:p15="http://schemas.microsoft.com/office/powerpoint/2012/main" xmlns:a16="http://schemas.microsoft.com/office/drawing/2014/main" id="{CA8E841F-9C73-4A34-8D8B-55186235C9E4}"/>
              </a:ext>
            </a:extLst>
          </p:cNvPr>
          <p:cNvSpPr txBox="1"/>
          <p:nvPr/>
        </p:nvSpPr>
        <p:spPr>
          <a:xfrm>
            <a:off x="159170" y="5214091"/>
            <a:ext cx="11889480" cy="122042"/>
          </a:xfrm>
          <a:prstGeom prst="rect">
            <a:avLst/>
          </a:prstGeom>
          <a:noFill/>
          <a:effectLst/>
        </p:spPr>
        <p:txBody>
          <a:bodyPr wrap="square" lIns="0" tIns="0" rIns="0" bIns="0" rtlCol="0">
            <a:spAutoFit/>
          </a:bodyPr>
          <a:lstStyle/>
          <a:p>
            <a:r>
              <a:rPr lang="en-GB" sz="800">
                <a:solidFill>
                  <a:schemeClr val="accent2">
                    <a:lumMod val="50000"/>
                  </a:schemeClr>
                </a:solidFill>
                <a:effectLst/>
              </a:rPr>
              <a:t>Base: All patients excluding not sure</a:t>
            </a:r>
          </a:p>
        </p:txBody>
      </p:sp>
      <p:sp>
        <p:nvSpPr>
          <p:cNvPr id="12" name="Chart_SummaryDescription" descr="Chart_SummaryDescription" title="Chart_SummaryDescription">
            <a:extLst>
              <a:ext uri="{FF2B5EF4-FFF2-40B4-BE49-F238E27FC236}">
                <a16:creationId xmlns="" xmlns:p14="http://schemas.microsoft.com/office/powerpoint/2010/main" xmlns:p15="http://schemas.microsoft.com/office/powerpoint/2012/main" xmlns:a16="http://schemas.microsoft.com/office/drawing/2014/main" id="{5898E149-DE5A-4BA2-AAE9-C3BCD473851F}"/>
              </a:ext>
            </a:extLst>
          </p:cNvPr>
          <p:cNvSpPr txBox="1"/>
          <p:nvPr/>
        </p:nvSpPr>
        <p:spPr>
          <a:xfrm>
            <a:off x="159170" y="5663860"/>
            <a:ext cx="11812259" cy="122042"/>
          </a:xfrm>
          <a:prstGeom prst="rect">
            <a:avLst/>
          </a:prstGeom>
          <a:noFill/>
          <a:effectLst/>
        </p:spPr>
        <p:txBody>
          <a:bodyPr wrap="square" lIns="0" tIns="0" rIns="0" bIns="0" rtlCol="0">
            <a:spAutoFit/>
          </a:bodyPr>
          <a:lstStyle/>
          <a:p>
            <a:r>
              <a:rPr lang="en-GB" sz="800" i="1">
                <a:solidFill>
                  <a:schemeClr val="accent2">
                    <a:lumMod val="50000"/>
                  </a:schemeClr>
                </a:solidFill>
                <a:effectLst/>
              </a:rPr>
              <a:t>Satisfied = Very satisfied + Fairly satifsied. Dissatisfied = Fairly dissatisfied + Very dissatisfied</a:t>
            </a:r>
          </a:p>
        </p:txBody>
      </p:sp>
      <p:pic>
        <p:nvPicPr>
          <p:cNvPr id="16" name="Picture 15">
            <a:extLst>
              <a:ext uri="{FF2B5EF4-FFF2-40B4-BE49-F238E27FC236}">
                <a16:creationId xmlns="" xmlns:p14="http://schemas.microsoft.com/office/powerpoint/2010/main" xmlns:p15="http://schemas.microsoft.com/office/powerpoint/2012/main" xmlns:a16="http://schemas.microsoft.com/office/drawing/2014/main" id="{6423D487-A5D7-404C-B373-FCE1BAEE5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a:effectLst/>
        </p:spPr>
      </p:pic>
      <p:sp>
        <p:nvSpPr>
          <p:cNvPr id="13" name="Chart_SuppressedText" descr="Chart_SuppressedText" title="Chart_SuppressedText">
            <a:extLst>
              <a:ext uri="{FF2B5EF4-FFF2-40B4-BE49-F238E27FC236}">
                <a16:creationId xmlns="" xmlns:p14="http://schemas.microsoft.com/office/powerpoint/2010/main" xmlns:p15="http://schemas.microsoft.com/office/powerpoint/2012/main" xmlns:a16="http://schemas.microsoft.com/office/drawing/2014/main" id="{F76827B8-98A9-4A4B-BDBB-507A3CA5FA01}"/>
              </a:ext>
            </a:extLst>
          </p:cNvPr>
          <p:cNvSpPr/>
          <p:nvPr/>
        </p:nvSpPr>
        <p:spPr>
          <a:xfrm>
            <a:off x="6909515" y="2314203"/>
            <a:ext cx="5129820" cy="259339"/>
          </a:xfrm>
          <a:prstGeom prst="rect">
            <a:avLst/>
          </a:prstGeom>
          <a:effectLst/>
        </p:spPr>
        <p:txBody>
          <a:bodyPr wrap="square">
            <a:spAutoFit/>
          </a:bodyPr>
          <a:lstStyle/>
          <a:p>
            <a:pPr algn="ctr"/>
            <a:endParaRPr lang="en-GB" sz="1100">
              <a:solidFill>
                <a:srgbClr val="FFC000"/>
              </a:solidFill>
              <a:effectLst/>
            </a:endParaRPr>
          </a:p>
        </p:txBody>
      </p:sp>
      <p:sp>
        <p:nvSpPr>
          <p:cNvPr id="17" name="Chart_ExclusionBase" descr="Chart_ExclusionBase">
            <a:extLst>
              <a:ext uri="{FF2B5EF4-FFF2-40B4-BE49-F238E27FC236}">
                <a16:creationId xmlns="" xmlns:p14="http://schemas.microsoft.com/office/powerpoint/2010/main" xmlns:p15="http://schemas.microsoft.com/office/powerpoint/2012/main" xmlns:a16="http://schemas.microsoft.com/office/drawing/2014/main" id="{BA833A77-DE6B-4E33-8A83-A74FE26B9C1E}"/>
              </a:ext>
            </a:extLst>
          </p:cNvPr>
          <p:cNvSpPr txBox="1"/>
          <p:nvPr/>
        </p:nvSpPr>
        <p:spPr>
          <a:xfrm>
            <a:off x="159170" y="6091065"/>
            <a:ext cx="11812259" cy="122042"/>
          </a:xfrm>
          <a:prstGeom prst="rect">
            <a:avLst/>
          </a:prstGeom>
          <a:noFill/>
          <a:effectLst/>
        </p:spPr>
        <p:txBody>
          <a:bodyPr wrap="square" lIns="0" tIns="0" rIns="0" bIns="0" rtlCol="0">
            <a:spAutoFit/>
          </a:bodyPr>
          <a:lstStyle/>
          <a:p>
            <a:r>
              <a:rPr lang="en-GB" sz="800">
                <a:solidFill>
                  <a:srgbClr val="4E5760"/>
                </a:solidFill>
                <a:effectLst/>
              </a:rPr>
              <a:t>Excluding those who said "I’m not sure when I can get an appointment" (weighted): 2018 (0), 2019 (3), 2020 (2)</a:t>
            </a:r>
          </a:p>
        </p:txBody>
      </p:sp>
      <p:sp>
        <p:nvSpPr>
          <p:cNvPr id="22" name="Chart_Selection" descr="Chart_Selection">
            <a:extLst>
              <a:ext uri="{FF2B5EF4-FFF2-40B4-BE49-F238E27FC236}">
                <a16:creationId xmlns="" xmlns:p14="http://schemas.microsoft.com/office/powerpoint/2010/main" xmlns:p15="http://schemas.microsoft.com/office/powerpoint/2012/main" xmlns:a16="http://schemas.microsoft.com/office/drawing/2014/main" id="{803CBE7F-F161-4FCD-A809-C752B9C7981B}"/>
              </a:ext>
            </a:extLst>
          </p:cNvPr>
          <p:cNvSpPr txBox="1"/>
          <p:nvPr/>
        </p:nvSpPr>
        <p:spPr>
          <a:xfrm>
            <a:off x="180464" y="1464864"/>
            <a:ext cx="9665653" cy="152552"/>
          </a:xfrm>
          <a:prstGeom prst="rect">
            <a:avLst/>
          </a:prstGeom>
          <a:noFill/>
          <a:effectLst/>
        </p:spPr>
        <p:txBody>
          <a:bodyPr wrap="square" lIns="0" tIns="0" rIns="0" bIns="0" rtlCol="0">
            <a:spAutoFit/>
          </a:bodyPr>
          <a:lstStyle/>
          <a:p>
            <a:r>
              <a:rPr lang="en-GB" sz="1000">
                <a:solidFill>
                  <a:schemeClr val="accent2">
                    <a:lumMod val="50000"/>
                  </a:schemeClr>
                </a:solidFill>
                <a:effectLst/>
              </a:rPr>
              <a:t>Results showing for THE VALLEYS MEDICAL PARTNERSHIP</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3.9600.0"/>
  <p:tag name="AS_RELEASE_DATE" val="2015.05.16"/>
  <p:tag name="AS_TITLE" val="Aspose.Slides for .NET 4.0"/>
  <p:tag name="AS_VERSION" val="15.5.0.0"/>
  <p:tag name="PRESGUID" val="223c9c9d-0fa9-4ad3-a0f6-14cf2c647e40"/>
</p:tagLst>
</file>

<file path=ppt/theme/theme1.xml><?xml version="1.0" encoding="utf-8"?>
<a:theme xmlns:a="http://schemas.openxmlformats.org/drawingml/2006/main" name="UK - Ipsos SRI">
  <a:themeElements>
    <a:clrScheme name="GPPS Survey">
      <a:dk1>
        <a:srgbClr val="292926"/>
      </a:dk1>
      <a:lt1>
        <a:srgbClr val="FFFFFF"/>
      </a:lt1>
      <a:dk2>
        <a:srgbClr val="639EC8"/>
      </a:dk2>
      <a:lt2>
        <a:srgbClr val="292926"/>
      </a:lt2>
      <a:accent1>
        <a:srgbClr val="003E74"/>
      </a:accent1>
      <a:accent2>
        <a:srgbClr val="A5AEB6"/>
      </a:accent2>
      <a:accent3>
        <a:srgbClr val="597EB3"/>
      </a:accent3>
      <a:accent4>
        <a:srgbClr val="53534C"/>
      </a:accent4>
      <a:accent5>
        <a:srgbClr val="E93F3F"/>
      </a:accent5>
      <a:accent6>
        <a:srgbClr val="82D198"/>
      </a:accent6>
      <a:hlink>
        <a:srgbClr val="003E74"/>
      </a:hlink>
      <a:folHlink>
        <a:srgbClr val="639EC8"/>
      </a:folHlink>
    </a:clrScheme>
    <a:fontScheme name="Ipsos MORI - TEMPLATE">
      <a:majorFont>
        <a:latin typeface="Arial Black"/>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solidFill>
          <a:schemeClr val="tx2"/>
        </a:solidFill>
        <a:ln w="9525" cap="flat" cmpd="sng" algn="ctr">
          <a:noFill/>
          <a:prstDash val="solid"/>
          <a:round/>
          <a:headEnd type="none" w="med" len="med"/>
          <a:tailEnd type="none" w="med" len="med"/>
        </a:ln>
        <a:effectLst/>
      </a:spPr>
      <a:bodyPr vert="horz" wrap="square" lIns="90000" tIns="72000" rIns="90000" bIns="72000" numCol="1" rtlCol="0" anchor="t" anchorCtr="0" compatLnSpc="1">
        <a:prstTxWarp prst="textNoShape">
          <a:avLst/>
        </a:prstTxWarp>
        <a:noAutofit/>
      </a:bodyPr>
      <a:lstStyle>
        <a:def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defRPr kumimoji="0" sz="1800" b="0" i="0" u="none" strike="noStrike" cap="none" normalizeH="0" baseline="0" dirty="0" smtClean="0">
            <a:ln>
              <a:noFill/>
            </a:ln>
            <a:solidFill>
              <a:schemeClr val="bg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txDef>
      <a:spPr>
        <a:noFill/>
      </a:spPr>
      <a:bodyPr wrap="square" lIns="0" tIns="0" rIns="0" bIns="0" rtlCol="0">
        <a:spAutoFit/>
      </a:bodyPr>
      <a:lstStyle>
        <a:defPPr algn="l">
          <a:defRPr sz="1800" dirty="0" smtClean="0"/>
        </a:defPPr>
      </a:lstStyle>
    </a:txDef>
  </a:objectDefaults>
  <a:extraClrSchemeLst>
    <a:extraClrScheme>
      <a:clrScheme name="Ipsos MORI -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psos MORI -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psos MORI -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psos MORI -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psos MORI -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psos MORI -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psos MORI -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psos MORI -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psos MORI -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psos MORI -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psos MORI -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psos MORI - TEMPLATE 13">
        <a:dk1>
          <a:srgbClr val="000000"/>
        </a:dk1>
        <a:lt1>
          <a:srgbClr val="FFFFFF"/>
        </a:lt1>
        <a:dk2>
          <a:srgbClr val="4E60A8"/>
        </a:dk2>
        <a:lt2>
          <a:srgbClr val="DDDDDD"/>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4">
        <a:dk1>
          <a:srgbClr val="333333"/>
        </a:dk1>
        <a:lt1>
          <a:srgbClr val="FFFFFF"/>
        </a:lt1>
        <a:dk2>
          <a:srgbClr val="4E60A8"/>
        </a:dk2>
        <a:lt2>
          <a:srgbClr val="DDDDDD"/>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5">
        <a:dk1>
          <a:srgbClr val="333333"/>
        </a:dk1>
        <a:lt1>
          <a:srgbClr val="FFFFFF"/>
        </a:lt1>
        <a:dk2>
          <a:srgbClr val="4E60A8"/>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
      <a:clrScheme name="Ipsos MORI - TEMPLATE 16">
        <a:dk1>
          <a:srgbClr val="333333"/>
        </a:dk1>
        <a:lt1>
          <a:srgbClr val="FFFFFF"/>
        </a:lt1>
        <a:dk2>
          <a:srgbClr val="003150"/>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 xmlns:r="http://schemas.openxmlformats.org/officeDocument/2006/relationship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421</TotalTime>
  <Words>7532</Words>
  <Application>Microsoft Office PowerPoint</Application>
  <PresentationFormat>Custom</PresentationFormat>
  <Paragraphs>617</Paragraphs>
  <Slides>61</Slides>
  <Notes>61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UK - Ipsos SRI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Dowdell</dc:creator>
  <cp:lastModifiedBy>Highfield Bernie</cp:lastModifiedBy>
  <cp:revision>74</cp:revision>
  <dcterms:created xsi:type="dcterms:W3CDTF">2018-05-30T12:52:08Z</dcterms:created>
  <dcterms:modified xsi:type="dcterms:W3CDTF">2021-03-17T09:40:28Z</dcterms:modified>
</cp:coreProperties>
</file>